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60" r:id="rId2"/>
    <p:sldId id="261" r:id="rId3"/>
    <p:sldId id="259" r:id="rId4"/>
    <p:sldId id="262"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mith, Cathie" initials="SC" lastIdx="1" clrIdx="0">
    <p:extLst>
      <p:ext uri="{19B8F6BF-5375-455C-9EA6-DF929625EA0E}">
        <p15:presenceInfo xmlns:p15="http://schemas.microsoft.com/office/powerpoint/2012/main" userId="S::smith.4420@osu.edu::099394ea-f8f3-4fc5-bd12-06adb07314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DEE565-ED69-B144-BEC2-C3EA22AD3AD2}" v="8" dt="2022-01-04T15:46:27.211"/>
    <p1510:client id="{31639B75-1590-6046-A175-DB526D22EA31}" v="11" dt="2022-01-03T21:16:30.112"/>
    <p1510:client id="{560D493F-12FB-3746-8CCA-3C409B1E18F0}" v="2" dt="2022-01-04T16:13:19.7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29"/>
    <p:restoredTop sz="94694"/>
  </p:normalViewPr>
  <p:slideViewPr>
    <p:cSldViewPr snapToGrid="0" snapToObjects="1" showGuides="1">
      <p:cViewPr varScale="1">
        <p:scale>
          <a:sx n="117" d="100"/>
          <a:sy n="117" d="100"/>
        </p:scale>
        <p:origin x="208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A5486B-861D-8B43-AADA-90206EC64C02}" type="datetimeFigureOut">
              <a:rPr lang="en-US" smtClean="0"/>
              <a:t>1/4/22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AF1992-0027-3748-B7B9-731E3394F73D}" type="slidenum">
              <a:rPr lang="en-US" smtClean="0"/>
              <a:t>‹#›</a:t>
            </a:fld>
            <a:endParaRPr lang="en-US"/>
          </a:p>
        </p:txBody>
      </p:sp>
    </p:spTree>
    <p:extLst>
      <p:ext uri="{BB962C8B-B14F-4D97-AF65-F5344CB8AC3E}">
        <p14:creationId xmlns:p14="http://schemas.microsoft.com/office/powerpoint/2010/main" val="278839269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1AEE32-7B5F-F244-B023-2065CA1D18D3}" type="slidenum">
              <a:rPr lang="en-US" smtClean="0"/>
              <a:t>1</a:t>
            </a:fld>
            <a:endParaRPr lang="en-US" dirty="0"/>
          </a:p>
        </p:txBody>
      </p:sp>
    </p:spTree>
    <p:extLst>
      <p:ext uri="{BB962C8B-B14F-4D97-AF65-F5344CB8AC3E}">
        <p14:creationId xmlns:p14="http://schemas.microsoft.com/office/powerpoint/2010/main" val="3454414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1AEE32-7B5F-F244-B023-2065CA1D18D3}" type="slidenum">
              <a:rPr lang="en-US" smtClean="0"/>
              <a:t>2</a:t>
            </a:fld>
            <a:endParaRPr lang="en-US" dirty="0"/>
          </a:p>
        </p:txBody>
      </p:sp>
    </p:spTree>
    <p:extLst>
      <p:ext uri="{BB962C8B-B14F-4D97-AF65-F5344CB8AC3E}">
        <p14:creationId xmlns:p14="http://schemas.microsoft.com/office/powerpoint/2010/main" val="603942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1AEE32-7B5F-F244-B023-2065CA1D18D3}" type="slidenum">
              <a:rPr lang="en-US" smtClean="0"/>
              <a:t>3</a:t>
            </a:fld>
            <a:endParaRPr lang="en-US" dirty="0"/>
          </a:p>
        </p:txBody>
      </p:sp>
    </p:spTree>
    <p:extLst>
      <p:ext uri="{BB962C8B-B14F-4D97-AF65-F5344CB8AC3E}">
        <p14:creationId xmlns:p14="http://schemas.microsoft.com/office/powerpoint/2010/main" val="3448552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1AEE32-7B5F-F244-B023-2065CA1D18D3}" type="slidenum">
              <a:rPr lang="en-US" smtClean="0"/>
              <a:t>4</a:t>
            </a:fld>
            <a:endParaRPr lang="en-US" dirty="0"/>
          </a:p>
        </p:txBody>
      </p:sp>
    </p:spTree>
    <p:extLst>
      <p:ext uri="{BB962C8B-B14F-4D97-AF65-F5344CB8AC3E}">
        <p14:creationId xmlns:p14="http://schemas.microsoft.com/office/powerpoint/2010/main" val="23347940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785861BC-2B8B-3440-A124-41E3C9C372D9}"/>
              </a:ext>
            </a:extLst>
          </p:cNvPr>
          <p:cNvPicPr>
            <a:picLocks noChangeAspect="1"/>
          </p:cNvPicPr>
          <p:nvPr userDrawn="1"/>
        </p:nvPicPr>
        <p:blipFill>
          <a:blip r:embed="rId2"/>
          <a:stretch>
            <a:fillRect/>
          </a:stretch>
        </p:blipFill>
        <p:spPr>
          <a:xfrm>
            <a:off x="167784" y="141544"/>
            <a:ext cx="2636376" cy="364752"/>
          </a:xfrm>
          <a:prstGeom prst="rect">
            <a:avLst/>
          </a:prstGeom>
        </p:spPr>
      </p:pic>
    </p:spTree>
    <p:extLst>
      <p:ext uri="{BB962C8B-B14F-4D97-AF65-F5344CB8AC3E}">
        <p14:creationId xmlns:p14="http://schemas.microsoft.com/office/powerpoint/2010/main" val="760985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103F5C-1142-D446-A392-FD536A4D8425}" type="datetimeFigureOut">
              <a:rPr lang="en-US" smtClean="0"/>
              <a:t>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C99BB-DEBC-A04D-BD98-5C5012E213E8}" type="slidenum">
              <a:rPr lang="en-US" smtClean="0"/>
              <a:t>‹#›</a:t>
            </a:fld>
            <a:endParaRPr lang="en-US"/>
          </a:p>
        </p:txBody>
      </p:sp>
    </p:spTree>
    <p:extLst>
      <p:ext uri="{BB962C8B-B14F-4D97-AF65-F5344CB8AC3E}">
        <p14:creationId xmlns:p14="http://schemas.microsoft.com/office/powerpoint/2010/main" val="1399364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103F5C-1142-D446-A392-FD536A4D8425}" type="datetimeFigureOut">
              <a:rPr lang="en-US" smtClean="0"/>
              <a:t>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C99BB-DEBC-A04D-BD98-5C5012E213E8}" type="slidenum">
              <a:rPr lang="en-US" smtClean="0"/>
              <a:t>‹#›</a:t>
            </a:fld>
            <a:endParaRPr lang="en-US"/>
          </a:p>
        </p:txBody>
      </p:sp>
    </p:spTree>
    <p:extLst>
      <p:ext uri="{BB962C8B-B14F-4D97-AF65-F5344CB8AC3E}">
        <p14:creationId xmlns:p14="http://schemas.microsoft.com/office/powerpoint/2010/main" val="484169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103F5C-1142-D446-A392-FD536A4D8425}" type="datetimeFigureOut">
              <a:rPr lang="en-US" smtClean="0"/>
              <a:t>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C99BB-DEBC-A04D-BD98-5C5012E213E8}" type="slidenum">
              <a:rPr lang="en-US" smtClean="0"/>
              <a:t>‹#›</a:t>
            </a:fld>
            <a:endParaRPr lang="en-US"/>
          </a:p>
        </p:txBody>
      </p:sp>
    </p:spTree>
    <p:extLst>
      <p:ext uri="{BB962C8B-B14F-4D97-AF65-F5344CB8AC3E}">
        <p14:creationId xmlns:p14="http://schemas.microsoft.com/office/powerpoint/2010/main" val="3052192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103F5C-1142-D446-A392-FD536A4D8425}" type="datetimeFigureOut">
              <a:rPr lang="en-US" smtClean="0"/>
              <a:t>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C99BB-DEBC-A04D-BD98-5C5012E213E8}" type="slidenum">
              <a:rPr lang="en-US" smtClean="0"/>
              <a:t>‹#›</a:t>
            </a:fld>
            <a:endParaRPr lang="en-US"/>
          </a:p>
        </p:txBody>
      </p:sp>
    </p:spTree>
    <p:extLst>
      <p:ext uri="{BB962C8B-B14F-4D97-AF65-F5344CB8AC3E}">
        <p14:creationId xmlns:p14="http://schemas.microsoft.com/office/powerpoint/2010/main" val="4256080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103F5C-1142-D446-A392-FD536A4D8425}" type="datetimeFigureOut">
              <a:rPr lang="en-US" smtClean="0"/>
              <a:t>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C99BB-DEBC-A04D-BD98-5C5012E213E8}" type="slidenum">
              <a:rPr lang="en-US" smtClean="0"/>
              <a:t>‹#›</a:t>
            </a:fld>
            <a:endParaRPr lang="en-US"/>
          </a:p>
        </p:txBody>
      </p:sp>
    </p:spTree>
    <p:extLst>
      <p:ext uri="{BB962C8B-B14F-4D97-AF65-F5344CB8AC3E}">
        <p14:creationId xmlns:p14="http://schemas.microsoft.com/office/powerpoint/2010/main" val="3965140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103F5C-1142-D446-A392-FD536A4D8425}" type="datetimeFigureOut">
              <a:rPr lang="en-US" smtClean="0"/>
              <a:t>1/4/22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1C99BB-DEBC-A04D-BD98-5C5012E213E8}" type="slidenum">
              <a:rPr lang="en-US" smtClean="0"/>
              <a:t>‹#›</a:t>
            </a:fld>
            <a:endParaRPr lang="en-US"/>
          </a:p>
        </p:txBody>
      </p:sp>
    </p:spTree>
    <p:extLst>
      <p:ext uri="{BB962C8B-B14F-4D97-AF65-F5344CB8AC3E}">
        <p14:creationId xmlns:p14="http://schemas.microsoft.com/office/powerpoint/2010/main" val="983269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103F5C-1142-D446-A392-FD536A4D8425}" type="datetimeFigureOut">
              <a:rPr lang="en-US" smtClean="0"/>
              <a:t>1/4/22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1C99BB-DEBC-A04D-BD98-5C5012E213E8}" type="slidenum">
              <a:rPr lang="en-US" smtClean="0"/>
              <a:t>‹#›</a:t>
            </a:fld>
            <a:endParaRPr lang="en-US"/>
          </a:p>
        </p:txBody>
      </p:sp>
    </p:spTree>
    <p:extLst>
      <p:ext uri="{BB962C8B-B14F-4D97-AF65-F5344CB8AC3E}">
        <p14:creationId xmlns:p14="http://schemas.microsoft.com/office/powerpoint/2010/main" val="1264060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03F5C-1142-D446-A392-FD536A4D8425}" type="datetimeFigureOut">
              <a:rPr lang="en-US" smtClean="0"/>
              <a:t>1/4/22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1C99BB-DEBC-A04D-BD98-5C5012E213E8}" type="slidenum">
              <a:rPr lang="en-US" smtClean="0"/>
              <a:t>‹#›</a:t>
            </a:fld>
            <a:endParaRPr lang="en-US"/>
          </a:p>
        </p:txBody>
      </p:sp>
    </p:spTree>
    <p:extLst>
      <p:ext uri="{BB962C8B-B14F-4D97-AF65-F5344CB8AC3E}">
        <p14:creationId xmlns:p14="http://schemas.microsoft.com/office/powerpoint/2010/main" val="1799894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103F5C-1142-D446-A392-FD536A4D8425}" type="datetimeFigureOut">
              <a:rPr lang="en-US" smtClean="0"/>
              <a:t>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C99BB-DEBC-A04D-BD98-5C5012E213E8}" type="slidenum">
              <a:rPr lang="en-US" smtClean="0"/>
              <a:t>‹#›</a:t>
            </a:fld>
            <a:endParaRPr lang="en-US"/>
          </a:p>
        </p:txBody>
      </p:sp>
    </p:spTree>
    <p:extLst>
      <p:ext uri="{BB962C8B-B14F-4D97-AF65-F5344CB8AC3E}">
        <p14:creationId xmlns:p14="http://schemas.microsoft.com/office/powerpoint/2010/main" val="93748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103F5C-1142-D446-A392-FD536A4D8425}" type="datetimeFigureOut">
              <a:rPr lang="en-US" smtClean="0"/>
              <a:t>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C99BB-DEBC-A04D-BD98-5C5012E213E8}" type="slidenum">
              <a:rPr lang="en-US" smtClean="0"/>
              <a:t>‹#›</a:t>
            </a:fld>
            <a:endParaRPr lang="en-US"/>
          </a:p>
        </p:txBody>
      </p:sp>
    </p:spTree>
    <p:extLst>
      <p:ext uri="{BB962C8B-B14F-4D97-AF65-F5344CB8AC3E}">
        <p14:creationId xmlns:p14="http://schemas.microsoft.com/office/powerpoint/2010/main" val="2962898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103F5C-1142-D446-A392-FD536A4D8425}" type="datetimeFigureOut">
              <a:rPr lang="en-US" smtClean="0"/>
              <a:t>1/4/22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C99BB-DEBC-A04D-BD98-5C5012E213E8}" type="slidenum">
              <a:rPr lang="en-US" smtClean="0"/>
              <a:t>‹#›</a:t>
            </a:fld>
            <a:endParaRPr lang="en-US"/>
          </a:p>
        </p:txBody>
      </p:sp>
    </p:spTree>
    <p:extLst>
      <p:ext uri="{BB962C8B-B14F-4D97-AF65-F5344CB8AC3E}">
        <p14:creationId xmlns:p14="http://schemas.microsoft.com/office/powerpoint/2010/main" val="2779144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rabmeier.3@osu.edu?subject=Catalyst%20Award%20quest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osu.az1.qualtrics.com/jfe/form/SV_6ERUCKmy9bDYllY"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A03B395E-E574-8A4A-BBC8-CDDEF8D93ED5}"/>
              </a:ext>
            </a:extLst>
          </p:cNvPr>
          <p:cNvSpPr txBox="1">
            <a:spLocks/>
          </p:cNvSpPr>
          <p:nvPr/>
        </p:nvSpPr>
        <p:spPr>
          <a:xfrm>
            <a:off x="217713" y="2155378"/>
            <a:ext cx="3897087" cy="3864422"/>
          </a:xfrm>
          <a:prstGeom prst="rect">
            <a:avLst/>
          </a:prstGeom>
        </p:spPr>
        <p:txBody>
          <a:bodyPr lIns="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None/>
            </a:pPr>
            <a:r>
              <a:rPr lang="en-US" sz="1100" b="1" dirty="0">
                <a:latin typeface="Arial" panose="020B0604020202020204" pitchFamily="34" charset="0"/>
                <a:cs typeface="Arial" panose="020B0604020202020204" pitchFamily="34" charset="0"/>
              </a:rPr>
              <a:t>COMPONENTS AND TOPICS</a:t>
            </a:r>
          </a:p>
          <a:p>
            <a:pPr marL="0" indent="0">
              <a:spcBef>
                <a:spcPts val="0"/>
              </a:spcBef>
              <a:buNone/>
            </a:pPr>
            <a:r>
              <a:rPr lang="en-US" sz="1100" dirty="0">
                <a:latin typeface="Arial" panose="020B0604020202020204" pitchFamily="34" charset="0"/>
                <a:cs typeface="Arial" panose="020B0604020202020204" pitchFamily="34" charset="0"/>
              </a:rPr>
              <a:t>Catalyst Award requests and awards may include:</a:t>
            </a:r>
          </a:p>
          <a:p>
            <a:pPr marL="377190" lvl="1" indent="-194310">
              <a:spcBef>
                <a:spcPts val="0"/>
              </a:spcBef>
            </a:pPr>
            <a:r>
              <a:rPr lang="en-US" sz="1100" dirty="0">
                <a:latin typeface="Arial" panose="020B0604020202020204" pitchFamily="34" charset="0"/>
                <a:cs typeface="Arial" panose="020B0604020202020204" pitchFamily="34" charset="0"/>
              </a:rPr>
              <a:t>Up to $10K</a:t>
            </a:r>
          </a:p>
          <a:p>
            <a:pPr marL="377190" lvl="1" indent="-194310">
              <a:spcBef>
                <a:spcPts val="0"/>
              </a:spcBef>
            </a:pPr>
            <a:r>
              <a:rPr lang="en-US" sz="1100" dirty="0">
                <a:latin typeface="Arial" panose="020B0604020202020204" pitchFamily="34" charset="0"/>
                <a:cs typeface="Arial" panose="020B0604020202020204" pitchFamily="34" charset="0"/>
              </a:rPr>
              <a:t>Access to:</a:t>
            </a:r>
          </a:p>
          <a:p>
            <a:pPr marL="777240" lvl="2" indent="-137160">
              <a:spcBef>
                <a:spcPts val="0"/>
              </a:spcBef>
            </a:pPr>
            <a:r>
              <a:rPr lang="en-US" sz="1100" dirty="0">
                <a:latin typeface="Arial" panose="020B0604020202020204" pitchFamily="34" charset="0"/>
                <a:cs typeface="Arial" panose="020B0604020202020204" pitchFamily="34" charset="0"/>
              </a:rPr>
              <a:t>Data commons storage and sharing</a:t>
            </a:r>
          </a:p>
          <a:p>
            <a:pPr marL="777240" lvl="2" indent="-137160">
              <a:spcBef>
                <a:spcPts val="0"/>
              </a:spcBef>
            </a:pPr>
            <a:r>
              <a:rPr lang="en-US" sz="1100" dirty="0">
                <a:latin typeface="Arial" panose="020B0604020202020204" pitchFamily="34" charset="0"/>
                <a:cs typeface="Arial" panose="020B0604020202020204" pitchFamily="34" charset="0"/>
              </a:rPr>
              <a:t>Ohio Supercomputer Center resources</a:t>
            </a:r>
          </a:p>
          <a:p>
            <a:pPr marL="377190" lvl="1" indent="-194310">
              <a:spcBef>
                <a:spcPts val="0"/>
              </a:spcBef>
            </a:pPr>
            <a:r>
              <a:rPr lang="en-US" sz="1100" dirty="0">
                <a:latin typeface="Arial" panose="020B0604020202020204" pitchFamily="34" charset="0"/>
                <a:cs typeface="Arial" panose="020B0604020202020204" pitchFamily="34" charset="0"/>
              </a:rPr>
              <a:t>Capstones</a:t>
            </a:r>
          </a:p>
          <a:p>
            <a:pPr marL="377190" lvl="1" indent="-194310">
              <a:spcBef>
                <a:spcPts val="0"/>
              </a:spcBef>
            </a:pPr>
            <a:r>
              <a:rPr lang="en-US" sz="1100" dirty="0">
                <a:latin typeface="Arial" panose="020B0604020202020204" pitchFamily="34" charset="0"/>
                <a:cs typeface="Arial" panose="020B0604020202020204" pitchFamily="34" charset="0"/>
              </a:rPr>
              <a:t>Data services and consulting</a:t>
            </a:r>
          </a:p>
          <a:p>
            <a:pPr marL="377190" lvl="1" indent="-194310">
              <a:spcBef>
                <a:spcPts val="0"/>
              </a:spcBef>
            </a:pPr>
            <a:r>
              <a:rPr lang="en-US" sz="1100" dirty="0">
                <a:latin typeface="Arial" panose="020B0604020202020204" pitchFamily="34" charset="0"/>
                <a:cs typeface="Arial" panose="020B0604020202020204" pitchFamily="34" charset="0"/>
              </a:rPr>
              <a:t>Facilitation and support for ideation sessions</a:t>
            </a:r>
          </a:p>
          <a:p>
            <a:pPr marL="377190" lvl="1" indent="-194310">
              <a:spcBef>
                <a:spcPts val="0"/>
              </a:spcBef>
            </a:pPr>
            <a:r>
              <a:rPr lang="en-US" sz="1100" dirty="0">
                <a:latin typeface="Arial" panose="020B0604020202020204" pitchFamily="34" charset="0"/>
                <a:cs typeface="Arial" panose="020B0604020202020204" pitchFamily="34" charset="0"/>
              </a:rPr>
              <a:t>Student personnel</a:t>
            </a:r>
          </a:p>
          <a:p>
            <a:pPr marL="0" indent="0">
              <a:spcBef>
                <a:spcPts val="600"/>
              </a:spcBef>
              <a:buNone/>
            </a:pPr>
            <a:r>
              <a:rPr lang="en-US" sz="1100" dirty="0">
                <a:latin typeface="Arial" panose="020B0604020202020204" pitchFamily="34" charset="0"/>
                <a:cs typeface="Arial" panose="020B0604020202020204" pitchFamily="34" charset="0"/>
              </a:rPr>
              <a:t>Proposals on any topics are welcome, including ideas that relate to TDAI’s five Strategic Directions:</a:t>
            </a:r>
          </a:p>
          <a:p>
            <a:pPr marL="377190" lvl="1" indent="-194310">
              <a:spcBef>
                <a:spcPts val="0"/>
              </a:spcBef>
            </a:pPr>
            <a:r>
              <a:rPr lang="en-US" sz="1100" dirty="0">
                <a:latin typeface="Arial" panose="020B0604020202020204" pitchFamily="34" charset="0"/>
                <a:cs typeface="Arial" panose="020B0604020202020204" pitchFamily="34" charset="0"/>
              </a:rPr>
              <a:t>AI and Health</a:t>
            </a:r>
          </a:p>
          <a:p>
            <a:pPr marL="377190" lvl="1" indent="-194310">
              <a:spcBef>
                <a:spcPts val="0"/>
              </a:spcBef>
            </a:pPr>
            <a:r>
              <a:rPr lang="en-US" sz="1100" dirty="0">
                <a:latin typeface="Arial" panose="020B0604020202020204" pitchFamily="34" charset="0"/>
                <a:cs typeface="Arial" panose="020B0604020202020204" pitchFamily="34" charset="0"/>
              </a:rPr>
              <a:t>Environment and Sustainability</a:t>
            </a:r>
          </a:p>
          <a:p>
            <a:pPr marL="377190" lvl="1" indent="-194310">
              <a:spcBef>
                <a:spcPts val="0"/>
              </a:spcBef>
            </a:pPr>
            <a:r>
              <a:rPr lang="en-US" sz="1100" dirty="0">
                <a:latin typeface="Arial" panose="020B0604020202020204" pitchFamily="34" charset="0"/>
                <a:cs typeface="Arial" panose="020B0604020202020204" pitchFamily="34" charset="0"/>
              </a:rPr>
              <a:t>Foundations of AI and Machine Learning</a:t>
            </a:r>
          </a:p>
          <a:p>
            <a:pPr marL="377190" lvl="1" indent="-194310">
              <a:spcBef>
                <a:spcPts val="0"/>
              </a:spcBef>
            </a:pPr>
            <a:r>
              <a:rPr lang="en-US" sz="1100" dirty="0">
                <a:latin typeface="Arial" panose="020B0604020202020204" pitchFamily="34" charset="0"/>
                <a:cs typeface="Arial" panose="020B0604020202020204" pitchFamily="34" charset="0"/>
              </a:rPr>
              <a:t>Responsible DATA Science</a:t>
            </a:r>
          </a:p>
          <a:p>
            <a:pPr marL="377190" lvl="1" indent="-194310">
              <a:spcBef>
                <a:spcPts val="0"/>
              </a:spcBef>
            </a:pPr>
            <a:r>
              <a:rPr lang="en-US" sz="1100" dirty="0">
                <a:latin typeface="Arial" panose="020B0604020202020204" pitchFamily="34" charset="0"/>
                <a:cs typeface="Arial" panose="020B0604020202020204" pitchFamily="34" charset="0"/>
              </a:rPr>
              <a:t>Smart Mobility</a:t>
            </a:r>
          </a:p>
          <a:p>
            <a:pPr marL="0" indent="0">
              <a:spcBef>
                <a:spcPts val="0"/>
              </a:spcBef>
              <a:buNone/>
            </a:pPr>
            <a:endParaRPr lang="en-US" sz="1100" dirty="0">
              <a:latin typeface="Arial" panose="020B0604020202020204" pitchFamily="34" charset="0"/>
              <a:cs typeface="Arial" panose="020B0604020202020204" pitchFamily="34" charset="0"/>
            </a:endParaRPr>
          </a:p>
          <a:p>
            <a:pPr marL="0" indent="0">
              <a:spcBef>
                <a:spcPts val="0"/>
              </a:spcBef>
              <a:buNone/>
            </a:pPr>
            <a:r>
              <a:rPr lang="en-US" sz="1100" b="1" dirty="0">
                <a:latin typeface="Arial" panose="020B0604020202020204" pitchFamily="34" charset="0"/>
                <a:cs typeface="Arial" panose="020B0604020202020204" pitchFamily="34" charset="0"/>
              </a:rPr>
              <a:t>KEY DATES</a:t>
            </a:r>
          </a:p>
          <a:p>
            <a:pPr marL="0" indent="0">
              <a:spcBef>
                <a:spcPts val="0"/>
              </a:spcBef>
              <a:buNone/>
            </a:pPr>
            <a:r>
              <a:rPr lang="en-US" sz="1100" dirty="0">
                <a:latin typeface="Arial" panose="020B0604020202020204" pitchFamily="34" charset="0"/>
                <a:cs typeface="Arial" panose="020B0604020202020204" pitchFamily="34" charset="0"/>
              </a:rPr>
              <a:t>Proposals are processed as they are received and awarded for as long as budget permits. Anticipated time for review and notification is 60 days.</a:t>
            </a:r>
          </a:p>
        </p:txBody>
      </p:sp>
      <p:sp>
        <p:nvSpPr>
          <p:cNvPr id="4" name="TextBox 3">
            <a:extLst>
              <a:ext uri="{FF2B5EF4-FFF2-40B4-BE49-F238E27FC236}">
                <a16:creationId xmlns:a16="http://schemas.microsoft.com/office/drawing/2014/main" id="{E251C185-B59E-C343-B5A1-CBFBF0822668}"/>
              </a:ext>
            </a:extLst>
          </p:cNvPr>
          <p:cNvSpPr txBox="1"/>
          <p:nvPr/>
        </p:nvSpPr>
        <p:spPr>
          <a:xfrm>
            <a:off x="217713" y="860113"/>
            <a:ext cx="8577944" cy="1092607"/>
          </a:xfrm>
          <a:prstGeom prst="rect">
            <a:avLst/>
          </a:prstGeom>
          <a:noFill/>
        </p:spPr>
        <p:txBody>
          <a:bodyPr wrap="square" lIns="0" tIns="0" rIns="0" rtlCol="0">
            <a:spAutoFit/>
          </a:bodyPr>
          <a:lstStyle/>
          <a:p>
            <a:r>
              <a:rPr lang="en-US" sz="1600" dirty="0">
                <a:latin typeface="Arial" panose="020B0604020202020204" pitchFamily="34" charset="0"/>
                <a:cs typeface="Arial" panose="020B0604020202020204" pitchFamily="34" charset="0"/>
              </a:rPr>
              <a:t>FY22 Core Faculty Catalyst Awards </a:t>
            </a:r>
          </a:p>
          <a:p>
            <a:r>
              <a:rPr lang="en-US" sz="1600" dirty="0">
                <a:solidFill>
                  <a:srgbClr val="C00000"/>
                </a:solidFill>
                <a:latin typeface="Arial" panose="020B0604020202020204" pitchFamily="34" charset="0"/>
                <a:cs typeface="Arial" panose="020B0604020202020204" pitchFamily="34" charset="0"/>
              </a:rPr>
              <a:t>Proposal Guidelines and Template</a:t>
            </a:r>
          </a:p>
          <a:p>
            <a:endParaRPr lang="en-US" sz="1400" dirty="0">
              <a:solidFill>
                <a:srgbClr val="C00000"/>
              </a:solidFill>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TDAI Catalyst Awards are for use by TDAI core faculty to initiate and explore interdisciplinary ideas that have potential to compete for extramural support and benefit the greater good.</a:t>
            </a:r>
          </a:p>
        </p:txBody>
      </p:sp>
      <p:sp>
        <p:nvSpPr>
          <p:cNvPr id="6" name="Content Placeholder 2">
            <a:extLst>
              <a:ext uri="{FF2B5EF4-FFF2-40B4-BE49-F238E27FC236}">
                <a16:creationId xmlns:a16="http://schemas.microsoft.com/office/drawing/2014/main" id="{B561B262-B3B5-D349-A6BA-EF60FE137FE7}"/>
              </a:ext>
            </a:extLst>
          </p:cNvPr>
          <p:cNvSpPr txBox="1">
            <a:spLocks/>
          </p:cNvSpPr>
          <p:nvPr/>
        </p:nvSpPr>
        <p:spPr>
          <a:xfrm>
            <a:off x="4336473" y="2155378"/>
            <a:ext cx="4644240" cy="3864422"/>
          </a:xfrm>
          <a:prstGeom prst="rect">
            <a:avLst/>
          </a:prstGeom>
        </p:spPr>
        <p:txBody>
          <a:bodyPr rIns="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0" hangingPunct="0">
              <a:spcBef>
                <a:spcPts val="0"/>
              </a:spcBef>
              <a:buNone/>
            </a:pPr>
            <a:r>
              <a:rPr lang="en-US" sz="1100" b="1" dirty="0">
                <a:latin typeface="Arial" panose="020B0604020202020204" pitchFamily="34" charset="0"/>
                <a:cs typeface="Arial" panose="020B0604020202020204" pitchFamily="34" charset="0"/>
              </a:rPr>
              <a:t>REQUIREMENTS</a:t>
            </a:r>
          </a:p>
          <a:p>
            <a:pPr marL="0" indent="0" eaLnBrk="0" hangingPunct="0">
              <a:spcBef>
                <a:spcPts val="0"/>
              </a:spcBef>
              <a:buNone/>
            </a:pPr>
            <a:r>
              <a:rPr lang="en-US" sz="1100" dirty="0">
                <a:latin typeface="Arial" panose="020B0604020202020204" pitchFamily="34" charset="0"/>
                <a:cs typeface="Arial" panose="020B0604020202020204" pitchFamily="34" charset="0"/>
              </a:rPr>
              <a:t>A Catalyst Award </a:t>
            </a:r>
            <a:r>
              <a:rPr lang="en-US" sz="1100" b="1" dirty="0">
                <a:latin typeface="Arial" panose="020B0604020202020204" pitchFamily="34" charset="0"/>
                <a:cs typeface="Arial" panose="020B0604020202020204" pitchFamily="34" charset="0"/>
              </a:rPr>
              <a:t>team</a:t>
            </a:r>
            <a:r>
              <a:rPr lang="en-US" sz="1100" dirty="0">
                <a:latin typeface="Arial" panose="020B0604020202020204" pitchFamily="34" charset="0"/>
                <a:cs typeface="Arial" panose="020B0604020202020204" pitchFamily="34" charset="0"/>
              </a:rPr>
              <a:t> is required to:</a:t>
            </a:r>
          </a:p>
          <a:p>
            <a:pPr marL="377190" lvl="1" indent="-194310" eaLnBrk="0" hangingPunct="0">
              <a:spcBef>
                <a:spcPts val="0"/>
              </a:spcBef>
            </a:pPr>
            <a:r>
              <a:rPr lang="en-US" sz="1100" dirty="0">
                <a:latin typeface="Arial" panose="020B0604020202020204" pitchFamily="34" charset="0"/>
                <a:cs typeface="Arial" panose="020B0604020202020204" pitchFamily="34" charset="0"/>
              </a:rPr>
              <a:t>Be led by a TDAI core faculty member</a:t>
            </a:r>
          </a:p>
          <a:p>
            <a:pPr marL="377190" lvl="1" indent="-194310" eaLnBrk="0" hangingPunct="0">
              <a:spcBef>
                <a:spcPts val="0"/>
              </a:spcBef>
            </a:pPr>
            <a:r>
              <a:rPr lang="en-US" sz="1100" dirty="0">
                <a:latin typeface="Arial" panose="020B0604020202020204" pitchFamily="34" charset="0"/>
                <a:cs typeface="Arial" panose="020B0604020202020204" pitchFamily="34" charset="0"/>
              </a:rPr>
              <a:t>Include OSU researchers representing two or more departments</a:t>
            </a:r>
          </a:p>
          <a:p>
            <a:pPr marL="377190" lvl="1" indent="-194310" eaLnBrk="0" hangingPunct="0">
              <a:spcBef>
                <a:spcPts val="0"/>
              </a:spcBef>
            </a:pPr>
            <a:r>
              <a:rPr lang="en-US" sz="1100" dirty="0">
                <a:latin typeface="Arial" panose="020B0604020202020204" pitchFamily="34" charset="0"/>
                <a:cs typeface="Arial" panose="020B0604020202020204" pitchFamily="34" charset="0"/>
              </a:rPr>
              <a:t>Intend to develop and advance new research projects as a next step</a:t>
            </a:r>
          </a:p>
          <a:p>
            <a:pPr marL="0" indent="0" eaLnBrk="0" hangingPunct="0">
              <a:spcBef>
                <a:spcPts val="600"/>
              </a:spcBef>
              <a:buNone/>
            </a:pPr>
            <a:r>
              <a:rPr lang="en-US" sz="1100" dirty="0">
                <a:latin typeface="Arial" panose="020B0604020202020204" pitchFamily="34" charset="0"/>
                <a:cs typeface="Arial" panose="020B0604020202020204" pitchFamily="34" charset="0"/>
              </a:rPr>
              <a:t>A Catalyst Award </a:t>
            </a:r>
            <a:r>
              <a:rPr lang="en-US" sz="1100" b="1" dirty="0">
                <a:latin typeface="Arial" panose="020B0604020202020204" pitchFamily="34" charset="0"/>
                <a:cs typeface="Arial" panose="020B0604020202020204" pitchFamily="34" charset="0"/>
              </a:rPr>
              <a:t>project</a:t>
            </a:r>
            <a:r>
              <a:rPr lang="en-US" sz="1100" dirty="0">
                <a:latin typeface="Arial" panose="020B0604020202020204" pitchFamily="34" charset="0"/>
                <a:cs typeface="Arial" panose="020B0604020202020204" pitchFamily="34" charset="0"/>
              </a:rPr>
              <a:t> is required to: </a:t>
            </a:r>
          </a:p>
          <a:p>
            <a:pPr marL="377190" lvl="1" indent="-194310">
              <a:spcBef>
                <a:spcPts val="0"/>
              </a:spcBef>
            </a:pPr>
            <a:r>
              <a:rPr lang="en-US" sz="1100" dirty="0">
                <a:latin typeface="Arial" panose="020B0604020202020204" pitchFamily="34" charset="0"/>
                <a:cs typeface="Arial" panose="020B0604020202020204" pitchFamily="34" charset="0"/>
              </a:rPr>
              <a:t>Have an explicit data science and/or analytics component</a:t>
            </a:r>
          </a:p>
          <a:p>
            <a:pPr marL="377190" lvl="1" indent="-194310">
              <a:spcBef>
                <a:spcPts val="0"/>
              </a:spcBef>
            </a:pPr>
            <a:r>
              <a:rPr lang="en-US" sz="1100" dirty="0">
                <a:latin typeface="Arial" panose="020B0604020202020204" pitchFamily="34" charset="0"/>
                <a:cs typeface="Arial" panose="020B0604020202020204" pitchFamily="34" charset="0"/>
              </a:rPr>
              <a:t>Be innovative</a:t>
            </a:r>
          </a:p>
          <a:p>
            <a:pPr marL="0" indent="0">
              <a:spcBef>
                <a:spcPts val="0"/>
              </a:spcBef>
              <a:buNone/>
            </a:pPr>
            <a:r>
              <a:rPr lang="en-US" sz="1100" dirty="0">
                <a:latin typeface="Arial" panose="020B0604020202020204" pitchFamily="34" charset="0"/>
                <a:cs typeface="Arial" panose="020B0604020202020204" pitchFamily="34" charset="0"/>
              </a:rPr>
              <a:t> </a:t>
            </a:r>
          </a:p>
          <a:p>
            <a:pPr marL="0" indent="0">
              <a:spcBef>
                <a:spcPts val="0"/>
              </a:spcBef>
              <a:buNone/>
            </a:pPr>
            <a:r>
              <a:rPr lang="en-US" sz="1100" b="1" dirty="0">
                <a:latin typeface="Arial" panose="020B0604020202020204" pitchFamily="34" charset="0"/>
                <a:cs typeface="Arial" panose="020B0604020202020204" pitchFamily="34" charset="0"/>
              </a:rPr>
              <a:t>TERMS</a:t>
            </a:r>
          </a:p>
          <a:p>
            <a:pPr marL="251460" indent="-251460">
              <a:spcBef>
                <a:spcPts val="0"/>
              </a:spcBef>
            </a:pPr>
            <a:r>
              <a:rPr lang="en-US" sz="1100" dirty="0">
                <a:latin typeface="Arial" panose="020B0604020202020204" pitchFamily="34" charset="0"/>
                <a:cs typeface="Arial" panose="020B0604020202020204" pitchFamily="34" charset="0"/>
              </a:rPr>
              <a:t>Funds may not be used for travel, overhead, capital expenditures or faculty salary. Fund transfers are coordinated with the contact PI’s unit fiscal officer. All university and unit policies for use must be followed.</a:t>
            </a:r>
          </a:p>
          <a:p>
            <a:pPr marL="251460" indent="-251460">
              <a:spcBef>
                <a:spcPts val="0"/>
              </a:spcBef>
            </a:pPr>
            <a:r>
              <a:rPr lang="en-US" sz="1100" dirty="0">
                <a:latin typeface="Arial" panose="020B0604020202020204" pitchFamily="34" charset="0"/>
                <a:cs typeface="Arial" panose="020B0604020202020204" pitchFamily="34" charset="0"/>
              </a:rPr>
              <a:t>Award recipients agree to:</a:t>
            </a:r>
          </a:p>
          <a:p>
            <a:pPr lvl="1">
              <a:spcBef>
                <a:spcPts val="0"/>
              </a:spcBef>
            </a:pPr>
            <a:r>
              <a:rPr lang="en-US" sz="1100" dirty="0">
                <a:latin typeface="Arial" panose="020B0604020202020204" pitchFamily="34" charset="0"/>
                <a:cs typeface="Arial" panose="020B0604020202020204" pitchFamily="34" charset="0"/>
              </a:rPr>
              <a:t>Complete the proposed work within a one-year period as indicated in the award acceptance document</a:t>
            </a:r>
          </a:p>
          <a:p>
            <a:pPr lvl="1">
              <a:spcBef>
                <a:spcPts val="0"/>
              </a:spcBef>
            </a:pPr>
            <a:r>
              <a:rPr lang="en-US" sz="1100" dirty="0">
                <a:latin typeface="Arial" panose="020B0604020202020204" pitchFamily="34" charset="0"/>
                <a:cs typeface="Arial" panose="020B0604020202020204" pitchFamily="34" charset="0"/>
              </a:rPr>
              <a:t>Provide a 1-page final project summary with next steps within 30 days of project completion</a:t>
            </a:r>
          </a:p>
          <a:p>
            <a:pPr lvl="1">
              <a:spcBef>
                <a:spcPts val="0"/>
              </a:spcBef>
            </a:pPr>
            <a:r>
              <a:rPr lang="en-US" sz="1100" dirty="0">
                <a:latin typeface="Arial" panose="020B0604020202020204" pitchFamily="34" charset="0"/>
                <a:cs typeface="Arial" panose="020B0604020202020204" pitchFamily="34" charset="0"/>
              </a:rPr>
              <a:t>Acknowledge TDAI support in publications, presentations, publicity and PA-005s (for 0% or greater) for grants that result from the award</a:t>
            </a:r>
          </a:p>
        </p:txBody>
      </p:sp>
      <p:sp>
        <p:nvSpPr>
          <p:cNvPr id="3" name="TextBox 2">
            <a:extLst>
              <a:ext uri="{FF2B5EF4-FFF2-40B4-BE49-F238E27FC236}">
                <a16:creationId xmlns:a16="http://schemas.microsoft.com/office/drawing/2014/main" id="{EF71409A-26C3-1242-9EEF-584ED9ADB667}"/>
              </a:ext>
            </a:extLst>
          </p:cNvPr>
          <p:cNvSpPr txBox="1"/>
          <p:nvPr/>
        </p:nvSpPr>
        <p:spPr>
          <a:xfrm>
            <a:off x="4005943" y="170623"/>
            <a:ext cx="4974770" cy="415498"/>
          </a:xfrm>
          <a:prstGeom prst="rect">
            <a:avLst/>
          </a:prstGeom>
          <a:noFill/>
        </p:spPr>
        <p:txBody>
          <a:bodyPr wrap="square" rtlCol="0">
            <a:spAutoFit/>
          </a:bodyPr>
          <a:lstStyle/>
          <a:p>
            <a:pPr algn="r"/>
            <a:r>
              <a:rPr lang="en-US" sz="1050" i="1" dirty="0">
                <a:latin typeface="Arial" panose="020B0604020202020204" pitchFamily="34" charset="0"/>
                <a:cs typeface="Arial" panose="020B0604020202020204" pitchFamily="34" charset="0"/>
              </a:rPr>
              <a:t>Slides 1-2</a:t>
            </a:r>
            <a:r>
              <a:rPr lang="en-US" sz="1050" dirty="0">
                <a:latin typeface="Arial" panose="020B0604020202020204" pitchFamily="34" charset="0"/>
                <a:cs typeface="Arial" panose="020B0604020202020204" pitchFamily="34" charset="0"/>
              </a:rPr>
              <a:t> </a:t>
            </a:r>
            <a:r>
              <a:rPr lang="en-US" sz="1050" dirty="0">
                <a:solidFill>
                  <a:srgbClr val="C00000"/>
                </a:solidFill>
                <a:latin typeface="Arial" panose="020B0604020202020204" pitchFamily="34" charset="0"/>
                <a:cs typeface="Arial" panose="020B0604020202020204" pitchFamily="34" charset="0"/>
              </a:rPr>
              <a:t>|</a:t>
            </a:r>
            <a:r>
              <a:rPr lang="en-US" sz="1050" dirty="0">
                <a:latin typeface="Arial" panose="020B0604020202020204" pitchFamily="34" charset="0"/>
                <a:cs typeface="Arial" panose="020B0604020202020204" pitchFamily="34" charset="0"/>
              </a:rPr>
              <a:t> Guidelines</a:t>
            </a:r>
          </a:p>
          <a:p>
            <a:pPr algn="r"/>
            <a:r>
              <a:rPr lang="en-US" sz="1050" i="1" dirty="0">
                <a:latin typeface="Arial" panose="020B0604020202020204" pitchFamily="34" charset="0"/>
                <a:cs typeface="Arial" panose="020B0604020202020204" pitchFamily="34" charset="0"/>
              </a:rPr>
              <a:t>Slides 3-4</a:t>
            </a:r>
            <a:r>
              <a:rPr lang="en-US" sz="1050" dirty="0">
                <a:latin typeface="Arial" panose="020B0604020202020204" pitchFamily="34" charset="0"/>
                <a:cs typeface="Arial" panose="020B0604020202020204" pitchFamily="34" charset="0"/>
              </a:rPr>
              <a:t> </a:t>
            </a:r>
            <a:r>
              <a:rPr lang="en-US" sz="1050" dirty="0">
                <a:solidFill>
                  <a:srgbClr val="C00000"/>
                </a:solidFill>
                <a:latin typeface="Arial" panose="020B0604020202020204" pitchFamily="34" charset="0"/>
                <a:cs typeface="Arial" panose="020B0604020202020204" pitchFamily="34" charset="0"/>
              </a:rPr>
              <a:t>|</a:t>
            </a:r>
            <a:r>
              <a:rPr lang="en-US" sz="1050" dirty="0">
                <a:latin typeface="Arial" panose="020B0604020202020204" pitchFamily="34" charset="0"/>
                <a:cs typeface="Arial" panose="020B0604020202020204" pitchFamily="34" charset="0"/>
              </a:rPr>
              <a:t> Template</a:t>
            </a:r>
          </a:p>
        </p:txBody>
      </p:sp>
      <p:sp>
        <p:nvSpPr>
          <p:cNvPr id="2" name="TextBox 1">
            <a:extLst>
              <a:ext uri="{FF2B5EF4-FFF2-40B4-BE49-F238E27FC236}">
                <a16:creationId xmlns:a16="http://schemas.microsoft.com/office/drawing/2014/main" id="{D6F16EC9-41E3-4E48-9734-E2CE8B5F825F}"/>
              </a:ext>
            </a:extLst>
          </p:cNvPr>
          <p:cNvSpPr txBox="1"/>
          <p:nvPr/>
        </p:nvSpPr>
        <p:spPr>
          <a:xfrm>
            <a:off x="593271" y="6425767"/>
            <a:ext cx="7957457" cy="261610"/>
          </a:xfrm>
          <a:prstGeom prst="rect">
            <a:avLst/>
          </a:prstGeom>
          <a:solidFill>
            <a:schemeClr val="bg1">
              <a:lumMod val="95000"/>
            </a:schemeClr>
          </a:solidFill>
        </p:spPr>
        <p:txBody>
          <a:bodyPr wrap="square" rtlCol="0">
            <a:spAutoFit/>
          </a:bodyPr>
          <a:lstStyle/>
          <a:p>
            <a:pPr algn="ctr"/>
            <a:r>
              <a:rPr lang="en-US" sz="1100" dirty="0">
                <a:latin typeface="Arial" panose="020B0604020202020204" pitchFamily="34" charset="0"/>
                <a:cs typeface="Arial" panose="020B0604020202020204" pitchFamily="34" charset="0"/>
              </a:rPr>
              <a:t>Questions about any aspect of the Catalyst Awards process or available resources? Email </a:t>
            </a:r>
            <a:r>
              <a:rPr lang="en-US" sz="1100" u="sng" dirty="0">
                <a:latin typeface="Arial" panose="020B0604020202020204" pitchFamily="34" charset="0"/>
                <a:cs typeface="Arial" panose="020B0604020202020204" pitchFamily="34" charset="0"/>
                <a:hlinkClick r:id="rId3"/>
              </a:rPr>
              <a:t>Jenny Grabmeier.3</a:t>
            </a:r>
            <a:r>
              <a:rPr lang="en-US" sz="11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887878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A03B395E-E574-8A4A-BBC8-CDDEF8D93ED5}"/>
              </a:ext>
            </a:extLst>
          </p:cNvPr>
          <p:cNvSpPr txBox="1">
            <a:spLocks/>
          </p:cNvSpPr>
          <p:nvPr/>
        </p:nvSpPr>
        <p:spPr>
          <a:xfrm>
            <a:off x="5472545" y="1190979"/>
            <a:ext cx="3508168" cy="4278094"/>
          </a:xfrm>
          <a:prstGeom prst="rect">
            <a:avLst/>
          </a:prstGeom>
          <a:solidFill>
            <a:schemeClr val="bg1">
              <a:lumMod val="95000"/>
            </a:schemeClr>
          </a:solidFill>
        </p:spPr>
        <p:txBody>
          <a:bodyPr wrap="square" tIns="91440" bIns="91440" anchor="ctr" anchorCtr="0">
            <a:sp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200"/>
              </a:spcAft>
              <a:buNone/>
            </a:pPr>
            <a:r>
              <a:rPr lang="en-US" sz="1100" b="1" dirty="0">
                <a:latin typeface="Arial" panose="020B0604020202020204" pitchFamily="34" charset="0"/>
                <a:cs typeface="Arial" panose="020B0604020202020204" pitchFamily="34" charset="0"/>
              </a:rPr>
              <a:t>INSTRUCTIONS FOR SUBMITTING A PROPOSAL</a:t>
            </a:r>
          </a:p>
          <a:p>
            <a:pPr marL="251460" indent="-251460">
              <a:spcBef>
                <a:spcPts val="0"/>
              </a:spcBef>
              <a:buFont typeface="+mj-lt"/>
              <a:buAutoNum type="arabicPeriod"/>
            </a:pPr>
            <a:r>
              <a:rPr lang="en-US" sz="1100" dirty="0">
                <a:latin typeface="Arial" panose="020B0604020202020204" pitchFamily="34" charset="0"/>
                <a:cs typeface="Arial" panose="020B0604020202020204" pitchFamily="34" charset="0"/>
              </a:rPr>
              <a:t>Complete slides 3 and 4 (see quad chart requirements, below)</a:t>
            </a:r>
          </a:p>
          <a:p>
            <a:pPr marL="251460" indent="-251460">
              <a:spcBef>
                <a:spcPts val="0"/>
              </a:spcBef>
              <a:buFont typeface="+mj-lt"/>
              <a:buAutoNum type="arabicPeriod"/>
            </a:pPr>
            <a:r>
              <a:rPr lang="en-US" sz="1100" dirty="0">
                <a:latin typeface="Arial" panose="020B0604020202020204" pitchFamily="34" charset="0"/>
                <a:cs typeface="Arial" panose="020B0604020202020204" pitchFamily="34" charset="0"/>
              </a:rPr>
              <a:t>Save slides 3 and 4 as a PDF using this naming convention:</a:t>
            </a:r>
          </a:p>
          <a:p>
            <a:pPr marL="0" indent="0">
              <a:lnSpc>
                <a:spcPts val="1020"/>
              </a:lnSpc>
              <a:spcBef>
                <a:spcPts val="0"/>
              </a:spcBef>
              <a:buNone/>
            </a:pPr>
            <a:endParaRPr lang="en-US" sz="1100" b="1" dirty="0">
              <a:latin typeface="Arial" panose="020B0604020202020204" pitchFamily="34" charset="0"/>
              <a:cs typeface="Arial" panose="020B0604020202020204" pitchFamily="34" charset="0"/>
            </a:endParaRPr>
          </a:p>
          <a:p>
            <a:pPr marL="0" indent="0" algn="ctr">
              <a:lnSpc>
                <a:spcPts val="1020"/>
              </a:lnSpc>
              <a:spcBef>
                <a:spcPts val="0"/>
              </a:spcBef>
              <a:buNone/>
            </a:pPr>
            <a:r>
              <a:rPr lang="en-US" sz="1050" b="1" dirty="0">
                <a:latin typeface="Arial" panose="020B0604020202020204" pitchFamily="34" charset="0"/>
                <a:cs typeface="Arial" panose="020B0604020202020204" pitchFamily="34" charset="0"/>
              </a:rPr>
              <a:t>FY22 Catalyst Proposal – [</a:t>
            </a:r>
            <a:r>
              <a:rPr lang="en-US" sz="1050" b="1" i="1" dirty="0">
                <a:latin typeface="Arial" panose="020B0604020202020204" pitchFamily="34" charset="0"/>
                <a:cs typeface="Arial" panose="020B0604020202020204" pitchFamily="34" charset="0"/>
              </a:rPr>
              <a:t>Contact PI Last name</a:t>
            </a:r>
            <a:r>
              <a:rPr lang="en-US" sz="1050" b="1" dirty="0">
                <a:latin typeface="Arial" panose="020B0604020202020204" pitchFamily="34" charset="0"/>
                <a:cs typeface="Arial" panose="020B0604020202020204" pitchFamily="34" charset="0"/>
              </a:rPr>
              <a:t>] [</a:t>
            </a:r>
            <a:r>
              <a:rPr lang="en-US" sz="1050" b="1" i="1" dirty="0">
                <a:latin typeface="Arial" panose="020B0604020202020204" pitchFamily="34" charset="0"/>
                <a:cs typeface="Arial" panose="020B0604020202020204" pitchFamily="34" charset="0"/>
              </a:rPr>
              <a:t>Contact PI First Initial</a:t>
            </a:r>
            <a:r>
              <a:rPr lang="en-US" sz="1050" b="1" dirty="0">
                <a:latin typeface="Arial" panose="020B0604020202020204" pitchFamily="34" charset="0"/>
                <a:cs typeface="Arial" panose="020B0604020202020204" pitchFamily="34" charset="0"/>
              </a:rPr>
              <a:t>] – [</a:t>
            </a:r>
            <a:r>
              <a:rPr lang="en-US" sz="1050" b="1" i="1" dirty="0">
                <a:latin typeface="Arial" panose="020B0604020202020204" pitchFamily="34" charset="0"/>
                <a:cs typeface="Arial" panose="020B0604020202020204" pitchFamily="34" charset="0"/>
              </a:rPr>
              <a:t>Project Title</a:t>
            </a:r>
            <a:r>
              <a:rPr lang="en-US" sz="1050" b="1" dirty="0">
                <a:latin typeface="Arial" panose="020B0604020202020204" pitchFamily="34" charset="0"/>
                <a:cs typeface="Arial" panose="020B0604020202020204" pitchFamily="34" charset="0"/>
              </a:rPr>
              <a:t>] </a:t>
            </a:r>
          </a:p>
          <a:p>
            <a:pPr>
              <a:lnSpc>
                <a:spcPts val="1020"/>
              </a:lnSpc>
              <a:spcBef>
                <a:spcPts val="0"/>
              </a:spcBef>
              <a:buFont typeface="+mj-lt"/>
              <a:buAutoNum type="arabicPeriod"/>
            </a:pPr>
            <a:endParaRPr lang="en-US" sz="1100" b="1" dirty="0">
              <a:latin typeface="Arial" panose="020B0604020202020204" pitchFamily="34" charset="0"/>
              <a:cs typeface="Arial" panose="020B0604020202020204" pitchFamily="34" charset="0"/>
            </a:endParaRPr>
          </a:p>
          <a:p>
            <a:pPr marL="251460" lvl="0" indent="-251460">
              <a:spcBef>
                <a:spcPts val="0"/>
              </a:spcBef>
              <a:buFont typeface="+mj-lt"/>
              <a:buAutoNum type="arabicPeriod" startAt="3"/>
            </a:pPr>
            <a:r>
              <a:rPr lang="en-US" sz="1100" dirty="0">
                <a:latin typeface="Arial" panose="020B0604020202020204" pitchFamily="34" charset="0"/>
                <a:cs typeface="Arial" panose="020B0604020202020204" pitchFamily="34" charset="0"/>
              </a:rPr>
              <a:t>Use this Qualtrics link to submit your PDF and to specify details of the funds and in-kind resources you are requesting (note: you may need to copy-paste the URL into your browser):</a:t>
            </a:r>
          </a:p>
          <a:p>
            <a:pPr marL="0" indent="0" algn="ctr">
              <a:spcBef>
                <a:spcPts val="0"/>
              </a:spcBef>
              <a:buNone/>
            </a:pPr>
            <a:r>
              <a:rPr lang="en-US" sz="1100" dirty="0">
                <a:latin typeface="Arial" panose="020B0604020202020204" pitchFamily="34" charset="0"/>
                <a:cs typeface="Arial" panose="020B0604020202020204" pitchFamily="34" charset="0"/>
                <a:hlinkClick r:id="rId3"/>
              </a:rPr>
              <a:t>https://osu.az1.qualtrics.com/jfe/form/SV_6ERUCKmy9bDYllY</a:t>
            </a:r>
            <a:endParaRPr lang="en-US" sz="1100" dirty="0">
              <a:latin typeface="Arial" panose="020B0604020202020204" pitchFamily="34" charset="0"/>
              <a:cs typeface="Arial" panose="020B0604020202020204" pitchFamily="34" charset="0"/>
            </a:endParaRPr>
          </a:p>
          <a:p>
            <a:pPr marL="0" indent="0" algn="ctr">
              <a:spcBef>
                <a:spcPts val="0"/>
              </a:spcBef>
              <a:buNone/>
            </a:pPr>
            <a:endParaRPr lang="en-US" sz="1100" u="sng" dirty="0">
              <a:latin typeface="Arial" panose="020B0604020202020204" pitchFamily="34" charset="0"/>
              <a:cs typeface="Arial" panose="020B0604020202020204" pitchFamily="34" charset="0"/>
            </a:endParaRPr>
          </a:p>
          <a:p>
            <a:pPr marL="0" indent="0">
              <a:spcBef>
                <a:spcPts val="0"/>
              </a:spcBef>
              <a:buNone/>
            </a:pPr>
            <a:r>
              <a:rPr lang="en-US" sz="1100" b="1" dirty="0">
                <a:latin typeface="Arial" panose="020B0604020202020204" pitchFamily="34" charset="0"/>
                <a:cs typeface="Arial" panose="020B0604020202020204" pitchFamily="34" charset="0"/>
              </a:rPr>
              <a:t>QUAD CHART REQUIREMENTS</a:t>
            </a:r>
          </a:p>
          <a:p>
            <a:pPr marL="251460" indent="-251460">
              <a:spcBef>
                <a:spcPts val="0"/>
              </a:spcBef>
            </a:pPr>
            <a:r>
              <a:rPr lang="en-US" sz="1100" dirty="0">
                <a:latin typeface="Arial" panose="020B0604020202020204" pitchFamily="34" charset="0"/>
                <a:cs typeface="Arial" panose="020B0604020202020204" pitchFamily="34" charset="0"/>
              </a:rPr>
              <a:t>Use the template on slide 3 and complete all four quadrants </a:t>
            </a:r>
          </a:p>
          <a:p>
            <a:pPr marL="251460" indent="-251460">
              <a:spcBef>
                <a:spcPts val="0"/>
              </a:spcBef>
            </a:pPr>
            <a:r>
              <a:rPr lang="en-US" sz="1100" dirty="0">
                <a:latin typeface="Arial" panose="020B0604020202020204" pitchFamily="34" charset="0"/>
                <a:cs typeface="Arial" panose="020B0604020202020204" pitchFamily="34" charset="0"/>
              </a:rPr>
              <a:t>Quadrants may be reordered and/or resized but not deleted</a:t>
            </a:r>
            <a:endParaRPr lang="en-US" sz="1100" i="1" dirty="0">
              <a:solidFill>
                <a:srgbClr val="C00000"/>
              </a:solidFill>
              <a:latin typeface="Arial" panose="020B0604020202020204" pitchFamily="34" charset="0"/>
              <a:cs typeface="Arial" panose="020B0604020202020204" pitchFamily="34" charset="0"/>
            </a:endParaRPr>
          </a:p>
          <a:p>
            <a:pPr marL="251460" indent="-251460">
              <a:spcBef>
                <a:spcPts val="0"/>
              </a:spcBef>
            </a:pPr>
            <a:r>
              <a:rPr lang="en-US" sz="1100" dirty="0">
                <a:latin typeface="Arial" panose="020B0604020202020204" pitchFamily="34" charset="0"/>
                <a:cs typeface="Arial" panose="020B0604020202020204" pitchFamily="34" charset="0"/>
              </a:rPr>
              <a:t>Figures and bullet points are acceptable</a:t>
            </a:r>
            <a:endParaRPr lang="en-US" sz="1100" i="1" dirty="0">
              <a:solidFill>
                <a:srgbClr val="C00000"/>
              </a:solidFill>
              <a:latin typeface="Arial" panose="020B0604020202020204" pitchFamily="34" charset="0"/>
              <a:cs typeface="Arial" panose="020B0604020202020204" pitchFamily="34" charset="0"/>
            </a:endParaRPr>
          </a:p>
          <a:p>
            <a:pPr marL="251460" indent="-251460">
              <a:spcBef>
                <a:spcPts val="0"/>
              </a:spcBef>
            </a:pPr>
            <a:r>
              <a:rPr lang="en-US" sz="1100" dirty="0">
                <a:latin typeface="Arial" panose="020B0604020202020204" pitchFamily="34" charset="0"/>
                <a:cs typeface="Arial" panose="020B0604020202020204" pitchFamily="34" charset="0"/>
              </a:rPr>
              <a:t>Use 10-pt Arial regular or Arial narrow font</a:t>
            </a:r>
          </a:p>
          <a:p>
            <a:pPr marL="251460" indent="-251460">
              <a:spcBef>
                <a:spcPts val="0"/>
              </a:spcBef>
            </a:pPr>
            <a:r>
              <a:rPr lang="en-US" sz="1100" dirty="0">
                <a:latin typeface="Arial" panose="020B0604020202020204" pitchFamily="34" charset="0"/>
                <a:cs typeface="Arial" panose="020B0604020202020204" pitchFamily="34" charset="0"/>
              </a:rPr>
              <a:t>Do not exceed one page. Quad chart content beyond one page will not </a:t>
            </a:r>
            <a:r>
              <a:rPr lang="en-US" sz="1100">
                <a:latin typeface="Arial" panose="020B0604020202020204" pitchFamily="34" charset="0"/>
                <a:cs typeface="Arial" panose="020B0604020202020204" pitchFamily="34" charset="0"/>
              </a:rPr>
              <a:t>be read.</a:t>
            </a:r>
            <a:endParaRPr lang="en-US" sz="11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9631D9A2-6BC5-DC41-BC1D-BD68289E6666}"/>
              </a:ext>
            </a:extLst>
          </p:cNvPr>
          <p:cNvSpPr txBox="1"/>
          <p:nvPr/>
        </p:nvSpPr>
        <p:spPr>
          <a:xfrm>
            <a:off x="163285" y="1220197"/>
            <a:ext cx="5115297" cy="5647700"/>
          </a:xfrm>
          <a:prstGeom prst="rect">
            <a:avLst/>
          </a:prstGeom>
          <a:noFill/>
        </p:spPr>
        <p:txBody>
          <a:bodyPr wrap="square" lIns="0" rIns="91440" rtlCol="0">
            <a:spAutoFit/>
          </a:bodyPr>
          <a:lstStyle/>
          <a:p>
            <a:r>
              <a:rPr lang="en-US" sz="1100" b="1" dirty="0">
                <a:latin typeface="Arial" panose="020B0604020202020204" pitchFamily="34" charset="0"/>
                <a:cs typeface="Arial" panose="020B0604020202020204" pitchFamily="34" charset="0"/>
              </a:rPr>
              <a:t>EVALUATION PROCESS AND CRITERIA</a:t>
            </a:r>
          </a:p>
          <a:p>
            <a:r>
              <a:rPr lang="en-US" sz="1100" dirty="0">
                <a:latin typeface="Arial" panose="020B0604020202020204" pitchFamily="34" charset="0"/>
                <a:cs typeface="Arial" panose="020B0604020202020204" pitchFamily="34" charset="0"/>
              </a:rPr>
              <a:t>TDAI’s Leadership Team faculty, and other subject matter experts as needed, review and score Catalyst proposals based on the following criteria, which core faculty are strongly encouraged to consider when developing the proposal: </a:t>
            </a:r>
          </a:p>
          <a:p>
            <a:endParaRPr lang="en-US" sz="1100" dirty="0">
              <a:latin typeface="Arial" panose="020B0604020202020204" pitchFamily="34" charset="0"/>
              <a:cs typeface="Arial" panose="020B0604020202020204" pitchFamily="34" charset="0"/>
            </a:endParaRPr>
          </a:p>
          <a:p>
            <a:pPr lvl="0">
              <a:lnSpc>
                <a:spcPts val="1220"/>
              </a:lnSpc>
              <a:spcAft>
                <a:spcPts val="400"/>
              </a:spcAft>
            </a:pPr>
            <a:r>
              <a:rPr lang="en-US" sz="1100" u="sng" dirty="0">
                <a:latin typeface="Arial" panose="020B0604020202020204" pitchFamily="34" charset="0"/>
                <a:cs typeface="Arial" panose="020B0604020202020204" pitchFamily="34" charset="0"/>
              </a:rPr>
              <a:t>Project Impact</a:t>
            </a:r>
            <a:endParaRPr lang="en-US" sz="1100" dirty="0">
              <a:latin typeface="Arial" panose="020B0604020202020204" pitchFamily="34" charset="0"/>
              <a:cs typeface="Arial" panose="020B0604020202020204" pitchFamily="34" charset="0"/>
            </a:endParaRPr>
          </a:p>
          <a:p>
            <a:pPr marL="171450" indent="-171450">
              <a:lnSpc>
                <a:spcPts val="1220"/>
              </a:lnSpc>
              <a:spcAft>
                <a:spcPts val="400"/>
              </a:spcAft>
              <a:buFont typeface="Arial" panose="020B0604020202020204" pitchFamily="34" charset="0"/>
              <a:buChar char="•"/>
            </a:pPr>
            <a:r>
              <a:rPr lang="en-US" sz="1100" dirty="0">
                <a:latin typeface="Arial" panose="020B0604020202020204" pitchFamily="34" charset="0"/>
                <a:cs typeface="Arial" panose="020B0604020202020204" pitchFamily="34" charset="0"/>
              </a:rPr>
              <a:t>The problem being addressed is clearly stated and worthwhile</a:t>
            </a:r>
          </a:p>
          <a:p>
            <a:pPr marL="171450" indent="-171450">
              <a:lnSpc>
                <a:spcPts val="1220"/>
              </a:lnSpc>
              <a:spcAft>
                <a:spcPts val="400"/>
              </a:spcAft>
              <a:buFont typeface="Arial" panose="020B0604020202020204" pitchFamily="34" charset="0"/>
              <a:buChar char="•"/>
            </a:pPr>
            <a:r>
              <a:rPr lang="en-US" sz="1100" dirty="0">
                <a:latin typeface="Arial" panose="020B0604020202020204" pitchFamily="34" charset="0"/>
                <a:cs typeface="Arial" panose="020B0604020202020204" pitchFamily="34" charset="0"/>
              </a:rPr>
              <a:t>The proposal includes a well-reasoned ethical consideration of the research and its potential societal impact</a:t>
            </a:r>
          </a:p>
          <a:p>
            <a:pPr marL="171450" indent="-171450">
              <a:lnSpc>
                <a:spcPts val="1220"/>
              </a:lnSpc>
              <a:spcAft>
                <a:spcPts val="600"/>
              </a:spcAft>
              <a:buFont typeface="Arial" panose="020B0604020202020204" pitchFamily="34" charset="0"/>
              <a:buChar char="•"/>
            </a:pPr>
            <a:r>
              <a:rPr lang="en-US" sz="1100" dirty="0">
                <a:latin typeface="Arial" panose="020B0604020202020204" pitchFamily="34" charset="0"/>
                <a:cs typeface="Arial" panose="020B0604020202020204" pitchFamily="34" charset="0"/>
              </a:rPr>
              <a:t>The problem requires an interdisciplinary approach to address</a:t>
            </a:r>
          </a:p>
          <a:p>
            <a:pPr lvl="0">
              <a:lnSpc>
                <a:spcPts val="1220"/>
              </a:lnSpc>
              <a:spcAft>
                <a:spcPts val="400"/>
              </a:spcAft>
            </a:pPr>
            <a:r>
              <a:rPr lang="en-US" sz="1100" u="sng" dirty="0">
                <a:latin typeface="Arial" panose="020B0604020202020204" pitchFamily="34" charset="0"/>
                <a:cs typeface="Arial" panose="020B0604020202020204" pitchFamily="34" charset="0"/>
              </a:rPr>
              <a:t>Methodology</a:t>
            </a:r>
            <a:endParaRPr lang="en-US" sz="1100" dirty="0">
              <a:latin typeface="Arial" panose="020B0604020202020204" pitchFamily="34" charset="0"/>
              <a:cs typeface="Arial" panose="020B0604020202020204" pitchFamily="34" charset="0"/>
            </a:endParaRPr>
          </a:p>
          <a:p>
            <a:pPr marL="171450" indent="-171450">
              <a:lnSpc>
                <a:spcPts val="1220"/>
              </a:lnSpc>
              <a:spcAft>
                <a:spcPts val="400"/>
              </a:spcAft>
              <a:buFont typeface="Arial" panose="020B0604020202020204" pitchFamily="34" charset="0"/>
              <a:buChar char="•"/>
            </a:pPr>
            <a:r>
              <a:rPr lang="en-US" sz="1100" dirty="0">
                <a:latin typeface="Arial" panose="020B0604020202020204" pitchFamily="34" charset="0"/>
                <a:cs typeface="Arial" panose="020B0604020202020204" pitchFamily="34" charset="0"/>
              </a:rPr>
              <a:t>The approach and methods are clear, reasonable and appropriate and have an explicit data science/analytics component</a:t>
            </a:r>
          </a:p>
          <a:p>
            <a:pPr marL="171450" indent="-171450">
              <a:lnSpc>
                <a:spcPts val="1220"/>
              </a:lnSpc>
              <a:spcAft>
                <a:spcPts val="400"/>
              </a:spcAft>
              <a:buFont typeface="Arial" panose="020B0604020202020204" pitchFamily="34" charset="0"/>
              <a:buChar char="•"/>
            </a:pPr>
            <a:r>
              <a:rPr lang="en-US" sz="1100" dirty="0">
                <a:latin typeface="Arial" panose="020B0604020202020204" pitchFamily="34" charset="0"/>
                <a:cs typeface="Arial" panose="020B0604020202020204" pitchFamily="34" charset="0"/>
              </a:rPr>
              <a:t>The team is sufficiently interdisciplinary in its composition for the proposed approach and methods</a:t>
            </a:r>
          </a:p>
          <a:p>
            <a:pPr marL="171450" indent="-171450">
              <a:lnSpc>
                <a:spcPts val="1220"/>
              </a:lnSpc>
              <a:spcAft>
                <a:spcPts val="600"/>
              </a:spcAft>
              <a:buFont typeface="Arial" panose="020B0604020202020204" pitchFamily="34" charset="0"/>
              <a:buChar char="•"/>
            </a:pPr>
            <a:r>
              <a:rPr lang="en-US" sz="1100" dirty="0">
                <a:latin typeface="Arial" panose="020B0604020202020204" pitchFamily="34" charset="0"/>
                <a:cs typeface="Arial" panose="020B0604020202020204" pitchFamily="34" charset="0"/>
              </a:rPr>
              <a:t>The methodology’s advantage over the next best alternative and the expectation of success are well-reasoned and justified</a:t>
            </a:r>
          </a:p>
          <a:p>
            <a:pPr lvl="0">
              <a:lnSpc>
                <a:spcPts val="1220"/>
              </a:lnSpc>
              <a:spcAft>
                <a:spcPts val="400"/>
              </a:spcAft>
            </a:pPr>
            <a:r>
              <a:rPr lang="en-US" sz="1100" u="sng" dirty="0">
                <a:latin typeface="Arial" panose="020B0604020202020204" pitchFamily="34" charset="0"/>
                <a:cs typeface="Arial" panose="020B0604020202020204" pitchFamily="34" charset="0"/>
              </a:rPr>
              <a:t>Outcomes and Evaluation</a:t>
            </a:r>
            <a:endParaRPr lang="en-US" sz="1100" dirty="0">
              <a:latin typeface="Arial" panose="020B0604020202020204" pitchFamily="34" charset="0"/>
              <a:cs typeface="Arial" panose="020B0604020202020204" pitchFamily="34" charset="0"/>
            </a:endParaRPr>
          </a:p>
          <a:p>
            <a:pPr marL="171450" indent="-171450">
              <a:lnSpc>
                <a:spcPts val="1220"/>
              </a:lnSpc>
              <a:spcAft>
                <a:spcPts val="400"/>
              </a:spcAft>
              <a:buFont typeface="Arial" panose="020B0604020202020204" pitchFamily="34" charset="0"/>
              <a:buChar char="•"/>
            </a:pPr>
            <a:r>
              <a:rPr lang="en-US" sz="1100" dirty="0">
                <a:latin typeface="Arial" panose="020B0604020202020204" pitchFamily="34" charset="0"/>
                <a:cs typeface="Arial" panose="020B0604020202020204" pitchFamily="34" charset="0"/>
              </a:rPr>
              <a:t>The proposal includes expected outcomes that are reasonable, justified and worthwhile</a:t>
            </a:r>
          </a:p>
          <a:p>
            <a:pPr marL="171450" indent="-171450">
              <a:lnSpc>
                <a:spcPts val="1220"/>
              </a:lnSpc>
              <a:spcAft>
                <a:spcPts val="600"/>
              </a:spcAft>
              <a:buFont typeface="Arial" panose="020B0604020202020204" pitchFamily="34" charset="0"/>
              <a:buChar char="•"/>
            </a:pPr>
            <a:r>
              <a:rPr lang="en-US" sz="1100" dirty="0">
                <a:latin typeface="Arial" panose="020B0604020202020204" pitchFamily="34" charset="0"/>
                <a:cs typeface="Arial" panose="020B0604020202020204" pitchFamily="34" charset="0"/>
              </a:rPr>
              <a:t>The proposal includes a definition and metrics for success that are reasonable and appropriate</a:t>
            </a:r>
          </a:p>
          <a:p>
            <a:pPr lvl="0">
              <a:lnSpc>
                <a:spcPts val="1220"/>
              </a:lnSpc>
              <a:spcAft>
                <a:spcPts val="400"/>
              </a:spcAft>
            </a:pPr>
            <a:r>
              <a:rPr lang="en-US" sz="1100" u="sng" dirty="0">
                <a:latin typeface="Arial" panose="020B0604020202020204" pitchFamily="34" charset="0"/>
                <a:cs typeface="Arial" panose="020B0604020202020204" pitchFamily="34" charset="0"/>
              </a:rPr>
              <a:t>Vision for Next Steps</a:t>
            </a:r>
            <a:endParaRPr lang="en-US" sz="1100" dirty="0">
              <a:latin typeface="Arial" panose="020B0604020202020204" pitchFamily="34" charset="0"/>
              <a:cs typeface="Arial" panose="020B0604020202020204" pitchFamily="34" charset="0"/>
            </a:endParaRPr>
          </a:p>
          <a:p>
            <a:pPr marL="171450" indent="-171450">
              <a:lnSpc>
                <a:spcPts val="1220"/>
              </a:lnSpc>
              <a:spcAft>
                <a:spcPts val="600"/>
              </a:spcAft>
              <a:buFont typeface="Arial" panose="020B0604020202020204" pitchFamily="34" charset="0"/>
              <a:buChar char="•"/>
            </a:pPr>
            <a:r>
              <a:rPr lang="en-US" sz="1100" dirty="0">
                <a:latin typeface="Arial" panose="020B0604020202020204" pitchFamily="34" charset="0"/>
                <a:cs typeface="Arial" panose="020B0604020202020204" pitchFamily="34" charset="0"/>
              </a:rPr>
              <a:t>The proposal includes next steps for developing and advancing new research projects</a:t>
            </a:r>
          </a:p>
          <a:p>
            <a:pPr lvl="0">
              <a:lnSpc>
                <a:spcPts val="1220"/>
              </a:lnSpc>
              <a:spcAft>
                <a:spcPts val="400"/>
              </a:spcAft>
            </a:pPr>
            <a:r>
              <a:rPr lang="en-US" sz="1100" u="sng" dirty="0">
                <a:latin typeface="Arial" panose="020B0604020202020204" pitchFamily="34" charset="0"/>
                <a:cs typeface="Arial" panose="020B0604020202020204" pitchFamily="34" charset="0"/>
              </a:rPr>
              <a:t>Timeline and Budget/Resource Request</a:t>
            </a:r>
            <a:endParaRPr lang="en-US" sz="1100" dirty="0">
              <a:latin typeface="Arial" panose="020B0604020202020204" pitchFamily="34" charset="0"/>
              <a:cs typeface="Arial" panose="020B0604020202020204" pitchFamily="34" charset="0"/>
            </a:endParaRPr>
          </a:p>
          <a:p>
            <a:pPr marL="171450" indent="-171450">
              <a:lnSpc>
                <a:spcPts val="1220"/>
              </a:lnSpc>
              <a:spcAft>
                <a:spcPts val="400"/>
              </a:spcAft>
              <a:buFont typeface="Arial" panose="020B0604020202020204" pitchFamily="34" charset="0"/>
              <a:buChar char="•"/>
            </a:pPr>
            <a:r>
              <a:rPr lang="en-US" sz="1100" dirty="0">
                <a:latin typeface="Arial" panose="020B0604020202020204" pitchFamily="34" charset="0"/>
                <a:cs typeface="Arial" panose="020B0604020202020204" pitchFamily="34" charset="0"/>
              </a:rPr>
              <a:t>The proposed work can be accomplished within one year</a:t>
            </a:r>
          </a:p>
          <a:p>
            <a:pPr marL="171450" indent="-171450">
              <a:lnSpc>
                <a:spcPts val="1220"/>
              </a:lnSpc>
              <a:spcAft>
                <a:spcPts val="400"/>
              </a:spcAft>
              <a:buFont typeface="Arial" panose="020B0604020202020204" pitchFamily="34" charset="0"/>
              <a:buChar char="•"/>
            </a:pPr>
            <a:r>
              <a:rPr lang="en-US" sz="1100" dirty="0">
                <a:latin typeface="Arial" panose="020B0604020202020204" pitchFamily="34" charset="0"/>
                <a:cs typeface="Arial" panose="020B0604020202020204" pitchFamily="34" charset="0"/>
              </a:rPr>
              <a:t>The proposed budget is reasonable for the activities described and within Catalyst Award parameters</a:t>
            </a:r>
          </a:p>
        </p:txBody>
      </p:sp>
      <p:sp>
        <p:nvSpPr>
          <p:cNvPr id="5" name="TextBox 4">
            <a:extLst>
              <a:ext uri="{FF2B5EF4-FFF2-40B4-BE49-F238E27FC236}">
                <a16:creationId xmlns:a16="http://schemas.microsoft.com/office/drawing/2014/main" id="{BB835FB6-082C-0845-9E50-273AF0133F94}"/>
              </a:ext>
            </a:extLst>
          </p:cNvPr>
          <p:cNvSpPr txBox="1"/>
          <p:nvPr/>
        </p:nvSpPr>
        <p:spPr>
          <a:xfrm>
            <a:off x="5472543" y="5660863"/>
            <a:ext cx="3508169" cy="938719"/>
          </a:xfrm>
          <a:prstGeom prst="rect">
            <a:avLst/>
          </a:prstGeom>
          <a:noFill/>
          <a:ln>
            <a:solidFill>
              <a:schemeClr val="bg1">
                <a:lumMod val="75000"/>
              </a:schemeClr>
            </a:solidFill>
          </a:ln>
        </p:spPr>
        <p:txBody>
          <a:bodyPr wrap="square" rtlCol="0" anchor="ctr" anchorCtr="0">
            <a:spAutoFit/>
          </a:bodyPr>
          <a:lstStyle/>
          <a:p>
            <a:pPr>
              <a:lnSpc>
                <a:spcPts val="1240"/>
              </a:lnSpc>
              <a:spcAft>
                <a:spcPts val="300"/>
              </a:spcAft>
            </a:pPr>
            <a:r>
              <a:rPr lang="en-US" sz="1100" b="1" i="1" dirty="0">
                <a:latin typeface="Arial" panose="020B0604020202020204" pitchFamily="34" charset="0"/>
                <a:cs typeface="Arial" panose="020B0604020202020204" pitchFamily="34" charset="0"/>
              </a:rPr>
              <a:t>Interdisciplinary Proposal Writing Tips</a:t>
            </a:r>
          </a:p>
          <a:p>
            <a:pPr marL="171450" indent="-171450">
              <a:lnSpc>
                <a:spcPts val="1240"/>
              </a:lnSpc>
              <a:spcAft>
                <a:spcPts val="300"/>
              </a:spcAft>
              <a:buFont typeface="Arial" panose="020B0604020202020204" pitchFamily="34" charset="0"/>
              <a:buChar char="•"/>
            </a:pPr>
            <a:r>
              <a:rPr lang="en-US" sz="1100" i="1" dirty="0">
                <a:latin typeface="Arial" panose="020B0604020202020204" pitchFamily="34" charset="0"/>
                <a:cs typeface="Arial" panose="020B0604020202020204" pitchFamily="34" charset="0"/>
              </a:rPr>
              <a:t>Use language and terms that are understandable to researchers in diverse disciplines.</a:t>
            </a:r>
          </a:p>
          <a:p>
            <a:pPr marL="171450" indent="-171450">
              <a:lnSpc>
                <a:spcPts val="1240"/>
              </a:lnSpc>
              <a:buFont typeface="Arial" panose="020B0604020202020204" pitchFamily="34" charset="0"/>
              <a:buChar char="•"/>
            </a:pPr>
            <a:r>
              <a:rPr lang="en-US" sz="1100" i="1" dirty="0">
                <a:latin typeface="Arial" panose="020B0604020202020204" pitchFamily="34" charset="0"/>
                <a:cs typeface="Arial" panose="020B0604020202020204" pitchFamily="34" charset="0"/>
              </a:rPr>
              <a:t>Consider the evaluation criteria when writing your proposal.</a:t>
            </a:r>
          </a:p>
        </p:txBody>
      </p:sp>
      <p:sp>
        <p:nvSpPr>
          <p:cNvPr id="6" name="Content Placeholder 2">
            <a:extLst>
              <a:ext uri="{FF2B5EF4-FFF2-40B4-BE49-F238E27FC236}">
                <a16:creationId xmlns:a16="http://schemas.microsoft.com/office/drawing/2014/main" id="{EBD58C97-0BDD-9345-9EBA-56159561AF04}"/>
              </a:ext>
            </a:extLst>
          </p:cNvPr>
          <p:cNvSpPr txBox="1">
            <a:spLocks/>
          </p:cNvSpPr>
          <p:nvPr/>
        </p:nvSpPr>
        <p:spPr>
          <a:xfrm>
            <a:off x="4833255" y="3305538"/>
            <a:ext cx="4147457" cy="1262741"/>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None/>
            </a:pPr>
            <a:endParaRPr lang="en-US" sz="11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9C61337E-F83B-6B41-AD08-B31FA0ED04F9}"/>
              </a:ext>
            </a:extLst>
          </p:cNvPr>
          <p:cNvSpPr txBox="1"/>
          <p:nvPr/>
        </p:nvSpPr>
        <p:spPr>
          <a:xfrm>
            <a:off x="163286" y="777374"/>
            <a:ext cx="5453743" cy="261610"/>
          </a:xfrm>
          <a:prstGeom prst="rect">
            <a:avLst/>
          </a:prstGeom>
          <a:noFill/>
        </p:spPr>
        <p:txBody>
          <a:bodyPr wrap="square" lIns="0" tIns="0" rIns="0" rtlCol="0">
            <a:spAutoFit/>
          </a:bodyPr>
          <a:lstStyle/>
          <a:p>
            <a:r>
              <a:rPr lang="en-US" sz="1400" i="1" dirty="0">
                <a:latin typeface="Arial" panose="020B0604020202020204" pitchFamily="34" charset="0"/>
                <a:cs typeface="Arial" panose="020B0604020202020204" pitchFamily="34" charset="0"/>
              </a:rPr>
              <a:t>FY22 Core Faculty Catalyst Awards Proposal Guidelines, Cont.</a:t>
            </a:r>
            <a:endParaRPr lang="en-US" sz="1400" i="1" dirty="0"/>
          </a:p>
        </p:txBody>
      </p:sp>
      <p:sp>
        <p:nvSpPr>
          <p:cNvPr id="8" name="TextBox 7">
            <a:extLst>
              <a:ext uri="{FF2B5EF4-FFF2-40B4-BE49-F238E27FC236}">
                <a16:creationId xmlns:a16="http://schemas.microsoft.com/office/drawing/2014/main" id="{2C85BA83-BE34-704C-8AA4-E56E19D43474}"/>
              </a:ext>
            </a:extLst>
          </p:cNvPr>
          <p:cNvSpPr txBox="1"/>
          <p:nvPr/>
        </p:nvSpPr>
        <p:spPr>
          <a:xfrm>
            <a:off x="4005943" y="170623"/>
            <a:ext cx="4974770" cy="415498"/>
          </a:xfrm>
          <a:prstGeom prst="rect">
            <a:avLst/>
          </a:prstGeom>
          <a:noFill/>
        </p:spPr>
        <p:txBody>
          <a:bodyPr wrap="square" rtlCol="0">
            <a:spAutoFit/>
          </a:bodyPr>
          <a:lstStyle/>
          <a:p>
            <a:pPr algn="r"/>
            <a:r>
              <a:rPr lang="en-US" sz="1050" i="1" dirty="0">
                <a:latin typeface="Arial" panose="020B0604020202020204" pitchFamily="34" charset="0"/>
                <a:cs typeface="Arial" panose="020B0604020202020204" pitchFamily="34" charset="0"/>
              </a:rPr>
              <a:t>Slides 1-2</a:t>
            </a:r>
            <a:r>
              <a:rPr lang="en-US" sz="1050" dirty="0">
                <a:latin typeface="Arial" panose="020B0604020202020204" pitchFamily="34" charset="0"/>
                <a:cs typeface="Arial" panose="020B0604020202020204" pitchFamily="34" charset="0"/>
              </a:rPr>
              <a:t> </a:t>
            </a:r>
            <a:r>
              <a:rPr lang="en-US" sz="1050" dirty="0">
                <a:solidFill>
                  <a:srgbClr val="C00000"/>
                </a:solidFill>
                <a:latin typeface="Arial" panose="020B0604020202020204" pitchFamily="34" charset="0"/>
                <a:cs typeface="Arial" panose="020B0604020202020204" pitchFamily="34" charset="0"/>
              </a:rPr>
              <a:t>|</a:t>
            </a:r>
            <a:r>
              <a:rPr lang="en-US" sz="1050" dirty="0">
                <a:latin typeface="Arial" panose="020B0604020202020204" pitchFamily="34" charset="0"/>
                <a:cs typeface="Arial" panose="020B0604020202020204" pitchFamily="34" charset="0"/>
              </a:rPr>
              <a:t> Guidelines</a:t>
            </a:r>
          </a:p>
          <a:p>
            <a:pPr algn="r"/>
            <a:r>
              <a:rPr lang="en-US" sz="1050" i="1" dirty="0">
                <a:latin typeface="Arial" panose="020B0604020202020204" pitchFamily="34" charset="0"/>
                <a:cs typeface="Arial" panose="020B0604020202020204" pitchFamily="34" charset="0"/>
              </a:rPr>
              <a:t>Slides 3-4</a:t>
            </a:r>
            <a:r>
              <a:rPr lang="en-US" sz="1050" dirty="0">
                <a:latin typeface="Arial" panose="020B0604020202020204" pitchFamily="34" charset="0"/>
                <a:cs typeface="Arial" panose="020B0604020202020204" pitchFamily="34" charset="0"/>
              </a:rPr>
              <a:t> </a:t>
            </a:r>
            <a:r>
              <a:rPr lang="en-US" sz="1050" dirty="0">
                <a:solidFill>
                  <a:srgbClr val="C00000"/>
                </a:solidFill>
                <a:latin typeface="Arial" panose="020B0604020202020204" pitchFamily="34" charset="0"/>
                <a:cs typeface="Arial" panose="020B0604020202020204" pitchFamily="34" charset="0"/>
              </a:rPr>
              <a:t>|</a:t>
            </a:r>
            <a:r>
              <a:rPr lang="en-US" sz="1050" dirty="0">
                <a:latin typeface="Arial" panose="020B0604020202020204" pitchFamily="34" charset="0"/>
                <a:cs typeface="Arial" panose="020B0604020202020204" pitchFamily="34" charset="0"/>
              </a:rPr>
              <a:t> Template</a:t>
            </a:r>
          </a:p>
        </p:txBody>
      </p:sp>
    </p:spTree>
    <p:extLst>
      <p:ext uri="{BB962C8B-B14F-4D97-AF65-F5344CB8AC3E}">
        <p14:creationId xmlns:p14="http://schemas.microsoft.com/office/powerpoint/2010/main" val="366968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E0F48AEF-71A2-D249-89B6-9E6CFCA53895}"/>
              </a:ext>
            </a:extLst>
          </p:cNvPr>
          <p:cNvSpPr txBox="1"/>
          <p:nvPr/>
        </p:nvSpPr>
        <p:spPr>
          <a:xfrm>
            <a:off x="2893308" y="153927"/>
            <a:ext cx="6046148" cy="461665"/>
          </a:xfrm>
          <a:prstGeom prst="rect">
            <a:avLst/>
          </a:prstGeom>
          <a:noFill/>
        </p:spPr>
        <p:txBody>
          <a:bodyPr wrap="square" tIns="0" rIns="0" bIns="0" rtlCol="0">
            <a:spAutoFit/>
          </a:bodyPr>
          <a:lstStyle/>
          <a:p>
            <a:pPr algn="r"/>
            <a:r>
              <a:rPr lang="en-US" sz="1000" b="1" dirty="0">
                <a:latin typeface="Arial Narrow" panose="020B0604020202020204" pitchFamily="34" charset="0"/>
                <a:cs typeface="Arial Narrow" panose="020B0604020202020204" pitchFamily="34" charset="0"/>
              </a:rPr>
              <a:t>FY22 Core Faculty Catalyst Award Proposal</a:t>
            </a:r>
          </a:p>
          <a:p>
            <a:pPr algn="r"/>
            <a:r>
              <a:rPr lang="en-US" sz="1000" dirty="0">
                <a:solidFill>
                  <a:srgbClr val="C00000"/>
                </a:solidFill>
                <a:latin typeface="Arial Narrow" panose="020B0604020202020204" pitchFamily="34" charset="0"/>
                <a:cs typeface="Arial Narrow" panose="020B0604020202020204" pitchFamily="34" charset="0"/>
              </a:rPr>
              <a:t>Quad Chart</a:t>
            </a:r>
          </a:p>
          <a:p>
            <a:pPr algn="r"/>
            <a:r>
              <a:rPr lang="en-US" sz="1000" b="1" dirty="0">
                <a:latin typeface="Arial Narrow" panose="020B0604020202020204" pitchFamily="34" charset="0"/>
                <a:cs typeface="Arial Narrow" panose="020B0604020202020204" pitchFamily="34" charset="0"/>
              </a:rPr>
              <a:t>Project Title:  </a:t>
            </a:r>
            <a:r>
              <a:rPr lang="en-US" sz="1000" dirty="0">
                <a:highlight>
                  <a:srgbClr val="FFFF00"/>
                </a:highlight>
                <a:latin typeface="Arial Narrow" panose="020B0604020202020204" pitchFamily="34" charset="0"/>
                <a:cs typeface="Arial Narrow" panose="020B0604020202020204" pitchFamily="34" charset="0"/>
              </a:rPr>
              <a:t>xxx</a:t>
            </a:r>
            <a:endParaRPr lang="en-US" sz="1000" dirty="0">
              <a:latin typeface="Arial Narrow" panose="020B0604020202020204" pitchFamily="34" charset="0"/>
              <a:cs typeface="Arial Narrow" panose="020B0604020202020204" pitchFamily="34" charset="0"/>
            </a:endParaRPr>
          </a:p>
        </p:txBody>
      </p:sp>
      <p:sp>
        <p:nvSpPr>
          <p:cNvPr id="7" name="Rectangle 6">
            <a:extLst>
              <a:ext uri="{FF2B5EF4-FFF2-40B4-BE49-F238E27FC236}">
                <a16:creationId xmlns:a16="http://schemas.microsoft.com/office/drawing/2014/main" id="{0D94CC17-A99C-3848-804A-D0E1FDFD9475}"/>
              </a:ext>
            </a:extLst>
          </p:cNvPr>
          <p:cNvSpPr/>
          <p:nvPr/>
        </p:nvSpPr>
        <p:spPr>
          <a:xfrm>
            <a:off x="204544" y="762355"/>
            <a:ext cx="4367460" cy="656590"/>
          </a:xfrm>
          <a:prstGeom prst="rect">
            <a:avLst/>
          </a:prstGeom>
          <a:solidFill>
            <a:schemeClr val="bg1"/>
          </a:solidFill>
          <a:ln w="12700">
            <a:solidFill>
              <a:schemeClr val="tx1">
                <a:lumMod val="50000"/>
                <a:lumOff val="50000"/>
              </a:schemeClr>
            </a:solidFill>
          </a:ln>
        </p:spPr>
        <p:txBody>
          <a:bodyPr wrap="square">
            <a:spAutoFit/>
          </a:bodyPr>
          <a:lstStyle/>
          <a:p>
            <a:pPr>
              <a:lnSpc>
                <a:spcPts val="1100"/>
              </a:lnSpc>
            </a:pPr>
            <a:r>
              <a:rPr lang="en-US" sz="1000" b="1" dirty="0">
                <a:latin typeface="Arial Narrow" panose="020B0604020202020204" pitchFamily="34" charset="0"/>
                <a:cs typeface="Arial Narrow" panose="020B0604020202020204" pitchFamily="34" charset="0"/>
              </a:rPr>
              <a:t>I. PROJECT IMPACT</a:t>
            </a:r>
          </a:p>
          <a:p>
            <a:pPr>
              <a:lnSpc>
                <a:spcPts val="1100"/>
              </a:lnSpc>
            </a:pPr>
            <a:r>
              <a:rPr lang="en-US" sz="1000" dirty="0">
                <a:latin typeface="Arial Narrow" panose="020B0604020202020204" pitchFamily="34" charset="0"/>
                <a:cs typeface="Arial Narrow" panose="020B0604020202020204" pitchFamily="34" charset="0"/>
              </a:rPr>
              <a:t>Describe the problem this project ultimately aims to solve and the meaningful implications for society, your field(s) and/or students. Include why an interdisciplinary approach is required.</a:t>
            </a:r>
          </a:p>
        </p:txBody>
      </p:sp>
      <p:sp>
        <p:nvSpPr>
          <p:cNvPr id="8" name="Rectangle 7">
            <a:extLst>
              <a:ext uri="{FF2B5EF4-FFF2-40B4-BE49-F238E27FC236}">
                <a16:creationId xmlns:a16="http://schemas.microsoft.com/office/drawing/2014/main" id="{57C3375B-F3BA-5C41-AEB2-3878A185AC63}"/>
              </a:ext>
            </a:extLst>
          </p:cNvPr>
          <p:cNvSpPr>
            <a:spLocks/>
          </p:cNvSpPr>
          <p:nvPr/>
        </p:nvSpPr>
        <p:spPr>
          <a:xfrm>
            <a:off x="4572004" y="762355"/>
            <a:ext cx="4367460" cy="515526"/>
          </a:xfrm>
          <a:prstGeom prst="rect">
            <a:avLst/>
          </a:prstGeom>
          <a:solidFill>
            <a:schemeClr val="bg1"/>
          </a:solidFill>
          <a:ln w="12700">
            <a:solidFill>
              <a:schemeClr val="tx1">
                <a:lumMod val="50000"/>
                <a:lumOff val="50000"/>
              </a:schemeClr>
            </a:solidFill>
          </a:ln>
        </p:spPr>
        <p:txBody>
          <a:bodyPr wrap="square">
            <a:spAutoFit/>
          </a:bodyPr>
          <a:lstStyle/>
          <a:p>
            <a:pPr>
              <a:lnSpc>
                <a:spcPts val="1100"/>
              </a:lnSpc>
            </a:pPr>
            <a:r>
              <a:rPr lang="en-US" sz="1000" b="1" dirty="0">
                <a:latin typeface="Arial Narrow" panose="020B0604020202020204" pitchFamily="34" charset="0"/>
                <a:cs typeface="Arial Narrow" panose="020B0604020202020204" pitchFamily="34" charset="0"/>
              </a:rPr>
              <a:t>III. OUTCOMES AND EVALUATION</a:t>
            </a:r>
          </a:p>
          <a:p>
            <a:pPr>
              <a:lnSpc>
                <a:spcPts val="1100"/>
              </a:lnSpc>
            </a:pPr>
            <a:r>
              <a:rPr lang="en-US" sz="1000" dirty="0">
                <a:latin typeface="Arial Narrow" panose="020B0604020202020204" pitchFamily="34" charset="0"/>
                <a:cs typeface="Arial Narrow" panose="020B0604020202020204" pitchFamily="34" charset="0"/>
              </a:rPr>
              <a:t>a) List the outcomes this project will produce (e.g., preliminary data, publications, etc.).</a:t>
            </a:r>
          </a:p>
          <a:p>
            <a:pPr>
              <a:lnSpc>
                <a:spcPts val="1100"/>
              </a:lnSpc>
            </a:pPr>
            <a:r>
              <a:rPr lang="en-US" sz="1000" dirty="0">
                <a:latin typeface="Arial Narrow" panose="020B0604020202020204" pitchFamily="34" charset="0"/>
                <a:cs typeface="Arial Narrow" panose="020B0604020202020204" pitchFamily="34" charset="0"/>
              </a:rPr>
              <a:t>b) Indicate how you will define and measure success.</a:t>
            </a:r>
          </a:p>
        </p:txBody>
      </p:sp>
      <p:sp>
        <p:nvSpPr>
          <p:cNvPr id="13" name="Rectangle 12">
            <a:extLst>
              <a:ext uri="{FF2B5EF4-FFF2-40B4-BE49-F238E27FC236}">
                <a16:creationId xmlns:a16="http://schemas.microsoft.com/office/drawing/2014/main" id="{663DDC5D-1183-3744-BE86-E3FEDA0291B0}"/>
              </a:ext>
            </a:extLst>
          </p:cNvPr>
          <p:cNvSpPr/>
          <p:nvPr/>
        </p:nvSpPr>
        <p:spPr>
          <a:xfrm>
            <a:off x="204544" y="3626726"/>
            <a:ext cx="4367468" cy="515526"/>
          </a:xfrm>
          <a:prstGeom prst="rect">
            <a:avLst/>
          </a:prstGeom>
          <a:solidFill>
            <a:schemeClr val="bg1"/>
          </a:solidFill>
          <a:ln w="12700">
            <a:solidFill>
              <a:schemeClr val="tx1">
                <a:lumMod val="50000"/>
                <a:lumOff val="50000"/>
              </a:schemeClr>
            </a:solidFill>
          </a:ln>
        </p:spPr>
        <p:txBody>
          <a:bodyPr wrap="square">
            <a:spAutoFit/>
          </a:bodyPr>
          <a:lstStyle/>
          <a:p>
            <a:pPr>
              <a:lnSpc>
                <a:spcPts val="1100"/>
              </a:lnSpc>
            </a:pPr>
            <a:r>
              <a:rPr lang="en-US" sz="1000" b="1" dirty="0">
                <a:latin typeface="Arial Narrow" panose="020B0604020202020204" pitchFamily="34" charset="0"/>
                <a:cs typeface="Arial Narrow" panose="020B0604020202020204" pitchFamily="34" charset="0"/>
              </a:rPr>
              <a:t>II. METHODOLOGY</a:t>
            </a:r>
          </a:p>
          <a:p>
            <a:pPr>
              <a:lnSpc>
                <a:spcPts val="1100"/>
              </a:lnSpc>
            </a:pPr>
            <a:r>
              <a:rPr lang="en-US" sz="1000" dirty="0">
                <a:latin typeface="Arial Narrow" panose="020B0604020202020204" pitchFamily="34" charset="0"/>
                <a:cs typeface="Arial Narrow" panose="020B0604020202020204" pitchFamily="34" charset="0"/>
              </a:rPr>
              <a:t>Outline your approach and methods and how they are better than the next-best alternative. Include data-related assets you will use and/or generate.</a:t>
            </a:r>
          </a:p>
        </p:txBody>
      </p:sp>
      <p:sp>
        <p:nvSpPr>
          <p:cNvPr id="14" name="Rectangle 13">
            <a:extLst>
              <a:ext uri="{FF2B5EF4-FFF2-40B4-BE49-F238E27FC236}">
                <a16:creationId xmlns:a16="http://schemas.microsoft.com/office/drawing/2014/main" id="{F9A870BE-CF7E-444C-8388-925A6A9529BA}"/>
              </a:ext>
            </a:extLst>
          </p:cNvPr>
          <p:cNvSpPr/>
          <p:nvPr/>
        </p:nvSpPr>
        <p:spPr>
          <a:xfrm>
            <a:off x="4572011" y="3626726"/>
            <a:ext cx="4367453" cy="515526"/>
          </a:xfrm>
          <a:prstGeom prst="rect">
            <a:avLst/>
          </a:prstGeom>
          <a:solidFill>
            <a:schemeClr val="bg1"/>
          </a:solidFill>
          <a:ln w="12700">
            <a:solidFill>
              <a:schemeClr val="tx1">
                <a:lumMod val="50000"/>
                <a:lumOff val="50000"/>
              </a:schemeClr>
            </a:solidFill>
          </a:ln>
        </p:spPr>
        <p:txBody>
          <a:bodyPr wrap="square">
            <a:spAutoFit/>
          </a:bodyPr>
          <a:lstStyle/>
          <a:p>
            <a:pPr>
              <a:lnSpc>
                <a:spcPts val="1100"/>
              </a:lnSpc>
            </a:pPr>
            <a:r>
              <a:rPr lang="en-US" sz="1000" b="1" dirty="0">
                <a:latin typeface="Arial Narrow" panose="020B0604020202020204" pitchFamily="34" charset="0"/>
                <a:cs typeface="Arial Narrow" panose="020B0604020202020204" pitchFamily="34" charset="0"/>
              </a:rPr>
              <a:t>IV. VISION FOR NEXT STEPS</a:t>
            </a:r>
          </a:p>
          <a:p>
            <a:pPr>
              <a:lnSpc>
                <a:spcPts val="1100"/>
              </a:lnSpc>
            </a:pPr>
            <a:r>
              <a:rPr lang="en-US" sz="1000" dirty="0">
                <a:latin typeface="Arial Narrow" panose="020B0604020202020204" pitchFamily="34" charset="0"/>
                <a:cs typeface="Arial Narrow" panose="020B0604020202020204" pitchFamily="34" charset="0"/>
              </a:rPr>
              <a:t>List your intended next steps for leveraging the outcomes listed above to develop and advance new interdisciplinary research projects.</a:t>
            </a:r>
          </a:p>
        </p:txBody>
      </p:sp>
      <p:sp>
        <p:nvSpPr>
          <p:cNvPr id="9" name="Text Box 2">
            <a:extLst>
              <a:ext uri="{FF2B5EF4-FFF2-40B4-BE49-F238E27FC236}">
                <a16:creationId xmlns:a16="http://schemas.microsoft.com/office/drawing/2014/main" id="{D7A57B1B-FC6B-E347-A5E8-D73CB8043BA1}"/>
              </a:ext>
            </a:extLst>
          </p:cNvPr>
          <p:cNvSpPr txBox="1"/>
          <p:nvPr/>
        </p:nvSpPr>
        <p:spPr>
          <a:xfrm>
            <a:off x="-1883229" y="1641567"/>
            <a:ext cx="1730829" cy="2077492"/>
          </a:xfrm>
          <a:prstGeom prst="rect">
            <a:avLst/>
          </a:prstGeom>
          <a:solidFill>
            <a:srgbClr val="FFC000"/>
          </a:solidFill>
          <a:ln w="6350">
            <a:noFill/>
          </a:ln>
        </p:spPr>
        <p:txBody>
          <a:bodyPr rot="0" spcFirstLastPara="0" vert="horz" wrap="square" lIns="91440" tIns="45720" rIns="91440" bIns="45720" numCol="1" spcCol="0" rtlCol="0" fromWordArt="0" anchor="ctr" anchorCtr="0" forceAA="0" compatLnSpc="1">
            <a:prstTxWarp prst="textNoShape">
              <a:avLst/>
            </a:prstTxWarp>
            <a:spAutoFit/>
          </a:bodyPr>
          <a:lstStyle/>
          <a:p>
            <a:pPr marL="0" marR="182880">
              <a:spcBef>
                <a:spcPts val="0"/>
              </a:spcBef>
              <a:spcAft>
                <a:spcPts val="600"/>
              </a:spcAft>
            </a:pPr>
            <a:r>
              <a:rPr lang="en-US" sz="1000" b="1" dirty="0">
                <a:effectLst/>
                <a:latin typeface="Arial" panose="020B0604020202020204" pitchFamily="34" charset="0"/>
                <a:ea typeface="Arial" panose="020B0604020202020204" pitchFamily="34" charset="0"/>
                <a:cs typeface="Times New Roman (Body CS)"/>
              </a:rPr>
              <a:t>Remind me: What’s a quad chart?</a:t>
            </a:r>
            <a:endParaRPr lang="en-US" sz="1000" dirty="0">
              <a:effectLst/>
              <a:latin typeface="Arial" panose="020B0604020202020204" pitchFamily="34" charset="0"/>
              <a:ea typeface="Arial" panose="020B0604020202020204" pitchFamily="34" charset="0"/>
              <a:cs typeface="Times New Roman (Body CS)"/>
            </a:endParaRPr>
          </a:p>
          <a:p>
            <a:pPr marL="0" marR="182880">
              <a:spcBef>
                <a:spcPts val="0"/>
              </a:spcBef>
              <a:spcAft>
                <a:spcPts val="0"/>
              </a:spcAft>
            </a:pPr>
            <a:r>
              <a:rPr lang="en-US" sz="1000" dirty="0">
                <a:effectLst/>
                <a:latin typeface="Arial" panose="020B0604020202020204" pitchFamily="34" charset="0"/>
                <a:ea typeface="Arial" panose="020B0604020202020204" pitchFamily="34" charset="0"/>
                <a:cs typeface="Times New Roman (Body CS)"/>
              </a:rPr>
              <a:t>A quad chart is a type of document that funding agencies and companies use for reviewing competitive projects, candidates, etc. Its strict one-page format encourages concision and supports a fair review process.</a:t>
            </a:r>
          </a:p>
        </p:txBody>
      </p:sp>
    </p:spTree>
    <p:extLst>
      <p:ext uri="{BB962C8B-B14F-4D97-AF65-F5344CB8AC3E}">
        <p14:creationId xmlns:p14="http://schemas.microsoft.com/office/powerpoint/2010/main" val="3649631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2">
            <a:extLst>
              <a:ext uri="{FF2B5EF4-FFF2-40B4-BE49-F238E27FC236}">
                <a16:creationId xmlns:a16="http://schemas.microsoft.com/office/drawing/2014/main" id="{5ECD2189-C1B7-5C4A-872F-C942590C24CB}"/>
              </a:ext>
            </a:extLst>
          </p:cNvPr>
          <p:cNvGraphicFramePr>
            <a:graphicFrameLocks noGrp="1"/>
          </p:cNvGraphicFramePr>
          <p:nvPr>
            <p:extLst>
              <p:ext uri="{D42A27DB-BD31-4B8C-83A1-F6EECF244321}">
                <p14:modId xmlns:p14="http://schemas.microsoft.com/office/powerpoint/2010/main" val="3543721223"/>
              </p:ext>
            </p:extLst>
          </p:nvPr>
        </p:nvGraphicFramePr>
        <p:xfrm>
          <a:off x="204542" y="2029535"/>
          <a:ext cx="8734913" cy="1539240"/>
        </p:xfrm>
        <a:graphic>
          <a:graphicData uri="http://schemas.openxmlformats.org/drawingml/2006/table">
            <a:tbl>
              <a:tblPr firstRow="1" bandRow="1">
                <a:tableStyleId>{073A0DAA-6AF3-43AB-8588-CEC1D06C72B9}</a:tableStyleId>
              </a:tblPr>
              <a:tblGrid>
                <a:gridCol w="1719895">
                  <a:extLst>
                    <a:ext uri="{9D8B030D-6E8A-4147-A177-3AD203B41FA5}">
                      <a16:colId xmlns:a16="http://schemas.microsoft.com/office/drawing/2014/main" val="1140374840"/>
                    </a:ext>
                  </a:extLst>
                </a:gridCol>
                <a:gridCol w="865587">
                  <a:extLst>
                    <a:ext uri="{9D8B030D-6E8A-4147-A177-3AD203B41FA5}">
                      <a16:colId xmlns:a16="http://schemas.microsoft.com/office/drawing/2014/main" val="57705329"/>
                    </a:ext>
                  </a:extLst>
                </a:gridCol>
                <a:gridCol w="1296952">
                  <a:extLst>
                    <a:ext uri="{9D8B030D-6E8A-4147-A177-3AD203B41FA5}">
                      <a16:colId xmlns:a16="http://schemas.microsoft.com/office/drawing/2014/main" val="623370358"/>
                    </a:ext>
                  </a:extLst>
                </a:gridCol>
                <a:gridCol w="1128091">
                  <a:extLst>
                    <a:ext uri="{9D8B030D-6E8A-4147-A177-3AD203B41FA5}">
                      <a16:colId xmlns:a16="http://schemas.microsoft.com/office/drawing/2014/main" val="1977679618"/>
                    </a:ext>
                  </a:extLst>
                </a:gridCol>
                <a:gridCol w="1128903">
                  <a:extLst>
                    <a:ext uri="{9D8B030D-6E8A-4147-A177-3AD203B41FA5}">
                      <a16:colId xmlns:a16="http://schemas.microsoft.com/office/drawing/2014/main" val="3110223345"/>
                    </a:ext>
                  </a:extLst>
                </a:gridCol>
                <a:gridCol w="2595485">
                  <a:extLst>
                    <a:ext uri="{9D8B030D-6E8A-4147-A177-3AD203B41FA5}">
                      <a16:colId xmlns:a16="http://schemas.microsoft.com/office/drawing/2014/main" val="3183300321"/>
                    </a:ext>
                  </a:extLst>
                </a:gridCol>
              </a:tblGrid>
              <a:tr h="370840">
                <a:tc>
                  <a:txBody>
                    <a:bodyPr/>
                    <a:lstStyle/>
                    <a:p>
                      <a:r>
                        <a:rPr lang="en-US" sz="1100" b="0" i="0" dirty="0">
                          <a:latin typeface="Arial Narrow" panose="020B0604020202020204" pitchFamily="34" charset="0"/>
                          <a:cs typeface="Arial Narrow" panose="020B0604020202020204" pitchFamily="34" charset="0"/>
                        </a:rPr>
                        <a:t>Name</a:t>
                      </a:r>
                    </a:p>
                  </a:txBody>
                  <a:tcPr anchor="ctr"/>
                </a:tc>
                <a:tc>
                  <a:txBody>
                    <a:bodyPr/>
                    <a:lstStyle/>
                    <a:p>
                      <a:r>
                        <a:rPr lang="en-US" sz="1100" b="0" i="0" dirty="0">
                          <a:latin typeface="Arial Narrow" panose="020B0604020202020204" pitchFamily="34" charset="0"/>
                          <a:cs typeface="Arial Narrow" panose="020B0604020202020204" pitchFamily="34" charset="0"/>
                        </a:rPr>
                        <a:t>Project Role</a:t>
                      </a:r>
                    </a:p>
                  </a:txBody>
                  <a:tcPr anchor="ctr"/>
                </a:tc>
                <a:tc>
                  <a:txBody>
                    <a:bodyPr/>
                    <a:lstStyle/>
                    <a:p>
                      <a:r>
                        <a:rPr lang="en-US" sz="1100" b="0" i="0" dirty="0">
                          <a:latin typeface="Arial Narrow" panose="020B0604020202020204" pitchFamily="34" charset="0"/>
                          <a:cs typeface="Arial Narrow" panose="020B0604020202020204" pitchFamily="34" charset="0"/>
                        </a:rPr>
                        <a:t>University Title(s)</a:t>
                      </a:r>
                    </a:p>
                  </a:txBody>
                  <a:tcPr anchor="ctr"/>
                </a:tc>
                <a:tc>
                  <a:txBody>
                    <a:bodyPr/>
                    <a:lstStyle/>
                    <a:p>
                      <a:r>
                        <a:rPr lang="en-US" sz="1100" b="0" i="0" dirty="0">
                          <a:latin typeface="Arial Narrow" panose="020B0604020202020204" pitchFamily="34" charset="0"/>
                          <a:cs typeface="Arial Narrow" panose="020B0604020202020204" pitchFamily="34" charset="0"/>
                        </a:rPr>
                        <a:t>College(s)/</a:t>
                      </a:r>
                      <a:br>
                        <a:rPr lang="en-US" sz="1100" b="0" i="0" dirty="0">
                          <a:latin typeface="Arial Narrow" panose="020B0604020202020204" pitchFamily="34" charset="0"/>
                          <a:cs typeface="Arial Narrow" panose="020B0604020202020204" pitchFamily="34" charset="0"/>
                        </a:rPr>
                      </a:br>
                      <a:r>
                        <a:rPr lang="en-US" sz="1100" b="0" i="0" dirty="0">
                          <a:latin typeface="Arial Narrow" panose="020B0604020202020204" pitchFamily="34" charset="0"/>
                          <a:cs typeface="Arial Narrow" panose="020B0604020202020204" pitchFamily="34" charset="0"/>
                        </a:rPr>
                        <a:t>Unit(s)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0" i="0" dirty="0">
                          <a:latin typeface="Arial Narrow" panose="020B0604020202020204" pitchFamily="34" charset="0"/>
                          <a:cs typeface="Arial Narrow" panose="020B0604020202020204" pitchFamily="34" charset="0"/>
                        </a:rPr>
                        <a:t>Dept.(s)</a:t>
                      </a:r>
                    </a:p>
                  </a:txBody>
                  <a:tcPr anchor="ctr"/>
                </a:tc>
                <a:tc>
                  <a:txBody>
                    <a:bodyPr/>
                    <a:lstStyle/>
                    <a:p>
                      <a:r>
                        <a:rPr lang="en-US" sz="1100" b="0" i="0" dirty="0">
                          <a:latin typeface="Arial Narrow" panose="020B0604020202020204" pitchFamily="34" charset="0"/>
                          <a:cs typeface="Arial Narrow" panose="020B0604020202020204" pitchFamily="34" charset="0"/>
                        </a:rPr>
                        <a:t>Project Responsibilities</a:t>
                      </a:r>
                    </a:p>
                  </a:txBody>
                  <a:tcPr anchor="ctr"/>
                </a:tc>
                <a:extLst>
                  <a:ext uri="{0D108BD9-81ED-4DB2-BD59-A6C34878D82A}">
                    <a16:rowId xmlns:a16="http://schemas.microsoft.com/office/drawing/2014/main" val="1138372995"/>
                  </a:ext>
                </a:extLst>
              </a:tr>
              <a:tr h="370840">
                <a:tc>
                  <a:txBody>
                    <a:bodyPr/>
                    <a:lstStyle/>
                    <a:p>
                      <a:pPr algn="l"/>
                      <a:endParaRPr lang="en-US" sz="1100" b="0" i="0" dirty="0">
                        <a:latin typeface="Arial Narrow" panose="020B0604020202020204" pitchFamily="34" charset="0"/>
                        <a:cs typeface="Arial Narrow" panose="020B0604020202020204" pitchFamily="34" charset="0"/>
                      </a:endParaRPr>
                    </a:p>
                  </a:txBody>
                  <a:tcPr anchor="ctr"/>
                </a:tc>
                <a:tc>
                  <a:txBody>
                    <a:bodyPr/>
                    <a:lstStyle/>
                    <a:p>
                      <a:r>
                        <a:rPr lang="en-US" sz="1100" b="0" i="0" dirty="0">
                          <a:latin typeface="Arial Narrow" panose="020B0604020202020204" pitchFamily="34" charset="0"/>
                          <a:cs typeface="Arial Narrow" panose="020B0604020202020204" pitchFamily="34" charset="0"/>
                        </a:rPr>
                        <a:t>Contact PI</a:t>
                      </a:r>
                    </a:p>
                  </a:txBody>
                  <a:tcPr anchor="ctr"/>
                </a:tc>
                <a:tc>
                  <a:txBody>
                    <a:bodyPr/>
                    <a:lstStyle/>
                    <a:p>
                      <a:endParaRPr lang="en-US" sz="1100" b="0" i="0" dirty="0">
                        <a:latin typeface="Arial Narrow" panose="020B0604020202020204" pitchFamily="34" charset="0"/>
                        <a:cs typeface="Arial Narrow" panose="020B0604020202020204" pitchFamily="34" charset="0"/>
                      </a:endParaRPr>
                    </a:p>
                  </a:txBody>
                  <a:tcPr anchor="ctr"/>
                </a:tc>
                <a:tc>
                  <a:txBody>
                    <a:bodyPr/>
                    <a:lstStyle/>
                    <a:p>
                      <a:endParaRPr lang="en-US" sz="1100" b="0" i="0" dirty="0">
                        <a:latin typeface="Arial Narrow" panose="020B0604020202020204" pitchFamily="34" charset="0"/>
                        <a:cs typeface="Arial Narrow" panose="020B0604020202020204" pitchFamily="34" charset="0"/>
                      </a:endParaRPr>
                    </a:p>
                  </a:txBody>
                  <a:tcPr anchor="ctr"/>
                </a:tc>
                <a:tc>
                  <a:txBody>
                    <a:bodyPr/>
                    <a:lstStyle/>
                    <a:p>
                      <a:endParaRPr lang="en-US" sz="1100" b="0" i="0" dirty="0">
                        <a:latin typeface="Arial Narrow" panose="020B0604020202020204" pitchFamily="34" charset="0"/>
                        <a:cs typeface="Arial Narrow" panose="020B0604020202020204" pitchFamily="34" charset="0"/>
                      </a:endParaRPr>
                    </a:p>
                  </a:txBody>
                  <a:tcPr anchor="ctr"/>
                </a:tc>
                <a:tc>
                  <a:txBody>
                    <a:bodyPr/>
                    <a:lstStyle/>
                    <a:p>
                      <a:endParaRPr lang="en-US" sz="1100" b="0" i="0" dirty="0">
                        <a:latin typeface="Arial Narrow" panose="020B0604020202020204" pitchFamily="34" charset="0"/>
                        <a:cs typeface="Arial Narrow" panose="020B0604020202020204" pitchFamily="34" charset="0"/>
                      </a:endParaRPr>
                    </a:p>
                  </a:txBody>
                  <a:tcPr anchor="ctr"/>
                </a:tc>
                <a:extLst>
                  <a:ext uri="{0D108BD9-81ED-4DB2-BD59-A6C34878D82A}">
                    <a16:rowId xmlns:a16="http://schemas.microsoft.com/office/drawing/2014/main" val="803205715"/>
                  </a:ext>
                </a:extLst>
              </a:tr>
              <a:tr h="370840">
                <a:tc>
                  <a:txBody>
                    <a:bodyPr/>
                    <a:lstStyle/>
                    <a:p>
                      <a:endParaRPr lang="en-US" sz="1100" b="0" i="0">
                        <a:latin typeface="Arial Narrow" panose="020B0604020202020204" pitchFamily="34" charset="0"/>
                        <a:cs typeface="Arial Narrow" panose="020B0604020202020204" pitchFamily="34" charset="0"/>
                      </a:endParaRPr>
                    </a:p>
                  </a:txBody>
                  <a:tcPr anchor="ctr"/>
                </a:tc>
                <a:tc>
                  <a:txBody>
                    <a:bodyPr/>
                    <a:lstStyle/>
                    <a:p>
                      <a:r>
                        <a:rPr lang="en-US" sz="1100" b="0" i="0" dirty="0">
                          <a:latin typeface="Arial Narrow" panose="020B0604020202020204" pitchFamily="34" charset="0"/>
                          <a:cs typeface="Arial Narrow" panose="020B0604020202020204" pitchFamily="34" charset="0"/>
                        </a:rPr>
                        <a:t>Co-PI</a:t>
                      </a:r>
                    </a:p>
                  </a:txBody>
                  <a:tcPr anchor="ctr"/>
                </a:tc>
                <a:tc>
                  <a:txBody>
                    <a:bodyPr/>
                    <a:lstStyle/>
                    <a:p>
                      <a:endParaRPr lang="en-US" sz="1100" b="0" i="0">
                        <a:latin typeface="Arial Narrow" panose="020B0604020202020204" pitchFamily="34" charset="0"/>
                        <a:cs typeface="Arial Narrow" panose="020B0604020202020204" pitchFamily="34" charset="0"/>
                      </a:endParaRPr>
                    </a:p>
                  </a:txBody>
                  <a:tcPr anchor="ctr"/>
                </a:tc>
                <a:tc>
                  <a:txBody>
                    <a:bodyPr/>
                    <a:lstStyle/>
                    <a:p>
                      <a:endParaRPr lang="en-US" sz="1100" b="0" i="0" dirty="0">
                        <a:latin typeface="Arial Narrow" panose="020B0604020202020204" pitchFamily="34" charset="0"/>
                        <a:cs typeface="Arial Narrow" panose="020B0604020202020204" pitchFamily="34" charset="0"/>
                      </a:endParaRPr>
                    </a:p>
                  </a:txBody>
                  <a:tcPr anchor="ctr"/>
                </a:tc>
                <a:tc>
                  <a:txBody>
                    <a:bodyPr/>
                    <a:lstStyle/>
                    <a:p>
                      <a:endParaRPr lang="en-US" sz="1100" b="0" i="0">
                        <a:latin typeface="Arial Narrow" panose="020B0604020202020204" pitchFamily="34" charset="0"/>
                        <a:cs typeface="Arial Narrow" panose="020B0604020202020204" pitchFamily="34" charset="0"/>
                      </a:endParaRPr>
                    </a:p>
                  </a:txBody>
                  <a:tcPr anchor="ctr"/>
                </a:tc>
                <a:tc>
                  <a:txBody>
                    <a:bodyPr/>
                    <a:lstStyle/>
                    <a:p>
                      <a:endParaRPr lang="en-US" sz="1100" b="0" i="0" dirty="0">
                        <a:latin typeface="Arial Narrow" panose="020B0604020202020204" pitchFamily="34" charset="0"/>
                        <a:cs typeface="Arial Narrow" panose="020B0604020202020204" pitchFamily="34" charset="0"/>
                      </a:endParaRPr>
                    </a:p>
                  </a:txBody>
                  <a:tcPr anchor="ctr"/>
                </a:tc>
                <a:extLst>
                  <a:ext uri="{0D108BD9-81ED-4DB2-BD59-A6C34878D82A}">
                    <a16:rowId xmlns:a16="http://schemas.microsoft.com/office/drawing/2014/main" val="1581925373"/>
                  </a:ext>
                </a:extLst>
              </a:tr>
              <a:tr h="370840">
                <a:tc>
                  <a:txBody>
                    <a:bodyPr/>
                    <a:lstStyle/>
                    <a:p>
                      <a:endParaRPr lang="en-US" sz="1100" b="0" i="0">
                        <a:latin typeface="Arial Narrow" panose="020B0604020202020204" pitchFamily="34" charset="0"/>
                        <a:cs typeface="Arial Narrow" panose="020B0604020202020204" pitchFamily="34" charset="0"/>
                      </a:endParaRPr>
                    </a:p>
                  </a:txBody>
                  <a:tcPr anchor="ctr"/>
                </a:tc>
                <a:tc>
                  <a:txBody>
                    <a:bodyPr/>
                    <a:lstStyle/>
                    <a:p>
                      <a:endParaRPr lang="en-US" sz="1100" b="0" i="0" dirty="0">
                        <a:latin typeface="Arial Narrow" panose="020B0604020202020204" pitchFamily="34" charset="0"/>
                        <a:cs typeface="Arial Narrow" panose="020B0604020202020204" pitchFamily="34" charset="0"/>
                      </a:endParaRPr>
                    </a:p>
                  </a:txBody>
                  <a:tcPr anchor="ctr"/>
                </a:tc>
                <a:tc>
                  <a:txBody>
                    <a:bodyPr/>
                    <a:lstStyle/>
                    <a:p>
                      <a:endParaRPr lang="en-US" sz="1100" b="0" i="0">
                        <a:latin typeface="Arial Narrow" panose="020B0604020202020204" pitchFamily="34" charset="0"/>
                        <a:cs typeface="Arial Narrow" panose="020B0604020202020204" pitchFamily="34" charset="0"/>
                      </a:endParaRPr>
                    </a:p>
                  </a:txBody>
                  <a:tcPr anchor="ctr"/>
                </a:tc>
                <a:tc>
                  <a:txBody>
                    <a:bodyPr/>
                    <a:lstStyle/>
                    <a:p>
                      <a:endParaRPr lang="en-US" sz="1100" b="0" i="0">
                        <a:latin typeface="Arial Narrow" panose="020B0604020202020204" pitchFamily="34" charset="0"/>
                        <a:cs typeface="Arial Narrow" panose="020B0604020202020204" pitchFamily="34" charset="0"/>
                      </a:endParaRPr>
                    </a:p>
                  </a:txBody>
                  <a:tcPr anchor="ctr"/>
                </a:tc>
                <a:tc>
                  <a:txBody>
                    <a:bodyPr/>
                    <a:lstStyle/>
                    <a:p>
                      <a:endParaRPr lang="en-US" sz="1100" b="0" i="0">
                        <a:latin typeface="Arial Narrow" panose="020B0604020202020204" pitchFamily="34" charset="0"/>
                        <a:cs typeface="Arial Narrow" panose="020B0604020202020204" pitchFamily="34" charset="0"/>
                      </a:endParaRPr>
                    </a:p>
                  </a:txBody>
                  <a:tcPr anchor="ctr"/>
                </a:tc>
                <a:tc>
                  <a:txBody>
                    <a:bodyPr/>
                    <a:lstStyle/>
                    <a:p>
                      <a:endParaRPr lang="en-US" sz="1100" b="0" i="0" dirty="0">
                        <a:latin typeface="Arial Narrow" panose="020B0604020202020204" pitchFamily="34" charset="0"/>
                        <a:cs typeface="Arial Narrow" panose="020B0604020202020204" pitchFamily="34" charset="0"/>
                      </a:endParaRPr>
                    </a:p>
                  </a:txBody>
                  <a:tcPr anchor="ctr"/>
                </a:tc>
                <a:extLst>
                  <a:ext uri="{0D108BD9-81ED-4DB2-BD59-A6C34878D82A}">
                    <a16:rowId xmlns:a16="http://schemas.microsoft.com/office/drawing/2014/main" val="1489643120"/>
                  </a:ext>
                </a:extLst>
              </a:tr>
            </a:tbl>
          </a:graphicData>
        </a:graphic>
      </p:graphicFrame>
      <p:grpSp>
        <p:nvGrpSpPr>
          <p:cNvPr id="2" name="Group 1">
            <a:extLst>
              <a:ext uri="{FF2B5EF4-FFF2-40B4-BE49-F238E27FC236}">
                <a16:creationId xmlns:a16="http://schemas.microsoft.com/office/drawing/2014/main" id="{A129602C-6984-9248-9DC8-68EF7AF097E7}"/>
              </a:ext>
            </a:extLst>
          </p:cNvPr>
          <p:cNvGrpSpPr/>
          <p:nvPr/>
        </p:nvGrpSpPr>
        <p:grpSpPr>
          <a:xfrm>
            <a:off x="-1759527" y="2180120"/>
            <a:ext cx="1448026" cy="1238070"/>
            <a:chOff x="-1759527" y="2682766"/>
            <a:chExt cx="1448026" cy="1238070"/>
          </a:xfrm>
        </p:grpSpPr>
        <p:sp>
          <p:nvSpPr>
            <p:cNvPr id="24" name="Text Box 2">
              <a:extLst>
                <a:ext uri="{FF2B5EF4-FFF2-40B4-BE49-F238E27FC236}">
                  <a16:creationId xmlns:a16="http://schemas.microsoft.com/office/drawing/2014/main" id="{0F22DB05-BFBD-B949-8925-FD7F7D874047}"/>
                </a:ext>
              </a:extLst>
            </p:cNvPr>
            <p:cNvSpPr txBox="1"/>
            <p:nvPr/>
          </p:nvSpPr>
          <p:spPr>
            <a:xfrm>
              <a:off x="-1759527" y="2682766"/>
              <a:ext cx="1448026" cy="1238070"/>
            </a:xfrm>
            <a:prstGeom prst="rect">
              <a:avLst/>
            </a:prstGeom>
            <a:solidFill>
              <a:srgbClr val="FFC000"/>
            </a:solidFill>
            <a:ln w="6350">
              <a:noFill/>
            </a:ln>
          </p:spPr>
          <p:txBody>
            <a:bodyPr rot="0" spcFirstLastPara="0" vert="horz" wrap="square" lIns="91440" tIns="45720" rIns="91440" bIns="45720" numCol="1" spcCol="0" rtlCol="0" fromWordArt="0" anchor="b" anchorCtr="0" forceAA="0" compatLnSpc="1">
              <a:prstTxWarp prst="textNoShape">
                <a:avLst/>
              </a:prstTxWarp>
              <a:noAutofit/>
            </a:bodyPr>
            <a:lstStyle/>
            <a:p>
              <a:pPr marL="0" marR="182880" algn="ctr">
                <a:spcBef>
                  <a:spcPts val="0"/>
                </a:spcBef>
                <a:spcAft>
                  <a:spcPts val="600"/>
                </a:spcAft>
              </a:pPr>
              <a:endParaRPr lang="en-US" sz="1000" b="1" dirty="0">
                <a:effectLst/>
                <a:latin typeface="Arial" panose="020B0604020202020204" pitchFamily="34" charset="0"/>
                <a:ea typeface="Arial" panose="020B0604020202020204" pitchFamily="34" charset="0"/>
                <a:cs typeface="Times New Roman (Body CS)"/>
              </a:endParaRPr>
            </a:p>
            <a:p>
              <a:pPr marL="0" marR="182880" algn="ctr">
                <a:spcBef>
                  <a:spcPts val="0"/>
                </a:spcBef>
                <a:spcAft>
                  <a:spcPts val="600"/>
                </a:spcAft>
              </a:pPr>
              <a:endParaRPr lang="en-US" sz="1000" b="1" dirty="0">
                <a:effectLst/>
                <a:latin typeface="Arial" panose="020B0604020202020204" pitchFamily="34" charset="0"/>
                <a:ea typeface="Arial" panose="020B0604020202020204" pitchFamily="34" charset="0"/>
                <a:cs typeface="Times New Roman (Body CS)"/>
              </a:endParaRPr>
            </a:p>
            <a:p>
              <a:pPr marL="0" marR="182880" algn="ctr">
                <a:spcBef>
                  <a:spcPts val="0"/>
                </a:spcBef>
                <a:spcAft>
                  <a:spcPts val="600"/>
                </a:spcAft>
              </a:pPr>
              <a:r>
                <a:rPr lang="en-US" sz="1000" dirty="0">
                  <a:effectLst/>
                  <a:latin typeface="Arial" panose="020B0604020202020204" pitchFamily="34" charset="0"/>
                  <a:ea typeface="Arial" panose="020B0604020202020204" pitchFamily="34" charset="0"/>
                  <a:cs typeface="Times New Roman (Body CS)"/>
                </a:rPr>
                <a:t>The contact PI and </a:t>
              </a:r>
              <a:br>
                <a:rPr lang="en-US" sz="1000" dirty="0">
                  <a:effectLst/>
                  <a:latin typeface="Arial" panose="020B0604020202020204" pitchFamily="34" charset="0"/>
                  <a:ea typeface="Arial" panose="020B0604020202020204" pitchFamily="34" charset="0"/>
                  <a:cs typeface="Times New Roman (Body CS)"/>
                </a:rPr>
              </a:br>
              <a:r>
                <a:rPr lang="en-US" sz="1000" dirty="0">
                  <a:effectLst/>
                  <a:latin typeface="Arial" panose="020B0604020202020204" pitchFamily="34" charset="0"/>
                  <a:ea typeface="Arial" panose="020B0604020202020204" pitchFamily="34" charset="0"/>
                  <a:cs typeface="Times New Roman (Body CS)"/>
                </a:rPr>
                <a:t>co-PI must be from different disciplines.</a:t>
              </a:r>
            </a:p>
          </p:txBody>
        </p:sp>
        <p:pic>
          <p:nvPicPr>
            <p:cNvPr id="25" name="Graphic 24" descr="Lightbulb and pencil with solid fill">
              <a:extLst>
                <a:ext uri="{FF2B5EF4-FFF2-40B4-BE49-F238E27FC236}">
                  <a16:creationId xmlns:a16="http://schemas.microsoft.com/office/drawing/2014/main" id="{0F54E750-257E-8443-AB51-79E1F0DF94E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64114" y="2767225"/>
              <a:ext cx="457200" cy="457200"/>
            </a:xfrm>
            <a:prstGeom prst="rect">
              <a:avLst/>
            </a:prstGeom>
          </p:spPr>
        </p:pic>
      </p:grpSp>
      <p:sp>
        <p:nvSpPr>
          <p:cNvPr id="10" name="TextBox 9">
            <a:extLst>
              <a:ext uri="{FF2B5EF4-FFF2-40B4-BE49-F238E27FC236}">
                <a16:creationId xmlns:a16="http://schemas.microsoft.com/office/drawing/2014/main" id="{248DE606-C8D7-A241-90DF-708A3DD61B43}"/>
              </a:ext>
            </a:extLst>
          </p:cNvPr>
          <p:cNvSpPr txBox="1"/>
          <p:nvPr/>
        </p:nvSpPr>
        <p:spPr>
          <a:xfrm>
            <a:off x="2893308" y="153927"/>
            <a:ext cx="6046148" cy="461665"/>
          </a:xfrm>
          <a:prstGeom prst="rect">
            <a:avLst/>
          </a:prstGeom>
          <a:noFill/>
        </p:spPr>
        <p:txBody>
          <a:bodyPr wrap="square" tIns="0" rIns="0" bIns="0" rtlCol="0">
            <a:spAutoFit/>
          </a:bodyPr>
          <a:lstStyle/>
          <a:p>
            <a:pPr algn="r"/>
            <a:r>
              <a:rPr lang="en-US" sz="1000" b="1" dirty="0">
                <a:latin typeface="Arial Narrow" panose="020B0604020202020204" pitchFamily="34" charset="0"/>
                <a:cs typeface="Arial Narrow" panose="020B0604020202020204" pitchFamily="34" charset="0"/>
              </a:rPr>
              <a:t>FY22 Core Faculty Catalyst Award Proposal</a:t>
            </a:r>
          </a:p>
          <a:p>
            <a:pPr algn="r"/>
            <a:r>
              <a:rPr lang="en-US" sz="1000" dirty="0">
                <a:solidFill>
                  <a:srgbClr val="C00000"/>
                </a:solidFill>
                <a:latin typeface="Arial Narrow" panose="020B0604020202020204" pitchFamily="34" charset="0"/>
                <a:cs typeface="Arial Narrow" panose="020B0604020202020204" pitchFamily="34" charset="0"/>
              </a:rPr>
              <a:t>Key Words, Dates, and Team Composition</a:t>
            </a:r>
          </a:p>
          <a:p>
            <a:pPr algn="r"/>
            <a:r>
              <a:rPr lang="en-US" sz="1000" b="1" dirty="0">
                <a:latin typeface="Arial Narrow" panose="020B0604020202020204" pitchFamily="34" charset="0"/>
                <a:cs typeface="Arial Narrow" panose="020B0604020202020204" pitchFamily="34" charset="0"/>
              </a:rPr>
              <a:t>Project Title:  </a:t>
            </a:r>
            <a:r>
              <a:rPr lang="en-US" sz="1000" dirty="0">
                <a:highlight>
                  <a:srgbClr val="FFFF00"/>
                </a:highlight>
                <a:latin typeface="Arial Narrow" panose="020B0604020202020204" pitchFamily="34" charset="0"/>
                <a:cs typeface="Arial Narrow" panose="020B0604020202020204" pitchFamily="34" charset="0"/>
              </a:rPr>
              <a:t>xxx</a:t>
            </a:r>
            <a:endParaRPr lang="en-US" sz="1000" dirty="0">
              <a:latin typeface="Arial Narrow" panose="020B0604020202020204" pitchFamily="34" charset="0"/>
              <a:cs typeface="Arial Narrow" panose="020B0604020202020204" pitchFamily="34" charset="0"/>
            </a:endParaRPr>
          </a:p>
        </p:txBody>
      </p:sp>
      <p:sp>
        <p:nvSpPr>
          <p:cNvPr id="11" name="TextBox 10">
            <a:extLst>
              <a:ext uri="{FF2B5EF4-FFF2-40B4-BE49-F238E27FC236}">
                <a16:creationId xmlns:a16="http://schemas.microsoft.com/office/drawing/2014/main" id="{88EEA484-0545-C34F-9DDF-8E5326952097}"/>
              </a:ext>
            </a:extLst>
          </p:cNvPr>
          <p:cNvSpPr txBox="1"/>
          <p:nvPr/>
        </p:nvSpPr>
        <p:spPr>
          <a:xfrm>
            <a:off x="204542" y="871323"/>
            <a:ext cx="4147457" cy="1149033"/>
          </a:xfrm>
          <a:prstGeom prst="rect">
            <a:avLst/>
          </a:prstGeom>
          <a:noFill/>
        </p:spPr>
        <p:txBody>
          <a:bodyPr wrap="square" rtlCol="0">
            <a:spAutoFit/>
          </a:bodyPr>
          <a:lstStyle/>
          <a:p>
            <a:r>
              <a:rPr lang="en-US" sz="1100" b="1" dirty="0">
                <a:latin typeface="Arial Narrow" panose="020B0604020202020204" pitchFamily="34" charset="0"/>
                <a:cs typeface="Arial Narrow" panose="020B0604020202020204" pitchFamily="34" charset="0"/>
              </a:rPr>
              <a:t>Key Words (up to 4): </a:t>
            </a:r>
            <a:r>
              <a:rPr lang="en-US" sz="1100" dirty="0">
                <a:latin typeface="Arial Narrow" panose="020B0604020202020204" pitchFamily="34" charset="0"/>
                <a:cs typeface="Arial Narrow" panose="020B0604020202020204" pitchFamily="34" charset="0"/>
              </a:rPr>
              <a:t>xxx, xxx, xxx, xxx</a:t>
            </a:r>
          </a:p>
          <a:p>
            <a:endParaRPr lang="en-US" sz="1100" dirty="0">
              <a:latin typeface="Arial Narrow" panose="020B0604020202020204" pitchFamily="34" charset="0"/>
              <a:cs typeface="Arial Narrow" panose="020B0604020202020204" pitchFamily="34" charset="0"/>
            </a:endParaRPr>
          </a:p>
          <a:p>
            <a:pPr lvl="0">
              <a:lnSpc>
                <a:spcPts val="1120"/>
              </a:lnSpc>
              <a:spcAft>
                <a:spcPts val="400"/>
              </a:spcAft>
            </a:pPr>
            <a:r>
              <a:rPr lang="en-US" sz="1100" b="1" dirty="0">
                <a:latin typeface="Arial Narrow" panose="020B0604020202020204" pitchFamily="34" charset="0"/>
                <a:cs typeface="Arial Narrow" panose="020B0604020202020204" pitchFamily="34" charset="0"/>
              </a:rPr>
              <a:t>Proposed Start Date: </a:t>
            </a:r>
            <a:r>
              <a:rPr lang="en-US" sz="1100" dirty="0">
                <a:latin typeface="Arial Narrow" panose="020B0604020202020204" pitchFamily="34" charset="0"/>
                <a:cs typeface="Arial Narrow" panose="020B0604020202020204" pitchFamily="34" charset="0"/>
              </a:rPr>
              <a:t>xx/xx/xx</a:t>
            </a:r>
          </a:p>
          <a:p>
            <a:pPr lvl="0">
              <a:lnSpc>
                <a:spcPts val="1120"/>
              </a:lnSpc>
              <a:spcAft>
                <a:spcPts val="400"/>
              </a:spcAft>
            </a:pPr>
            <a:r>
              <a:rPr lang="en-US" sz="1100" b="1" dirty="0">
                <a:latin typeface="Arial Narrow" panose="020B0604020202020204" pitchFamily="34" charset="0"/>
                <a:cs typeface="Arial Narrow" panose="020B0604020202020204" pitchFamily="34" charset="0"/>
              </a:rPr>
              <a:t>Anticipated Completion Date: </a:t>
            </a:r>
            <a:r>
              <a:rPr lang="en-US" sz="1100" dirty="0">
                <a:latin typeface="Arial Narrow" panose="020B0604020202020204" pitchFamily="34" charset="0"/>
                <a:cs typeface="Arial Narrow" panose="020B0604020202020204" pitchFamily="34" charset="0"/>
              </a:rPr>
              <a:t>xx/xx/xx</a:t>
            </a:r>
          </a:p>
          <a:p>
            <a:pPr lvl="0">
              <a:lnSpc>
                <a:spcPts val="1120"/>
              </a:lnSpc>
              <a:spcAft>
                <a:spcPts val="400"/>
              </a:spcAft>
            </a:pPr>
            <a:endParaRPr lang="en-US" sz="1100" dirty="0">
              <a:latin typeface="Arial Narrow" panose="020B0604020202020204" pitchFamily="34" charset="0"/>
              <a:cs typeface="Arial Narrow" panose="020B0604020202020204" pitchFamily="34" charset="0"/>
            </a:endParaRPr>
          </a:p>
          <a:p>
            <a:pPr>
              <a:lnSpc>
                <a:spcPts val="1120"/>
              </a:lnSpc>
              <a:spcAft>
                <a:spcPts val="400"/>
              </a:spcAft>
            </a:pPr>
            <a:r>
              <a:rPr lang="en-US" sz="1100" b="1" dirty="0">
                <a:latin typeface="Arial Narrow" panose="020B0604020202020204" pitchFamily="34" charset="0"/>
                <a:cs typeface="Arial Narrow" panose="020B0604020202020204" pitchFamily="34" charset="0"/>
              </a:rPr>
              <a:t>Team Members </a:t>
            </a:r>
            <a:r>
              <a:rPr lang="en-US" sz="1100" dirty="0">
                <a:latin typeface="Arial Narrow" panose="020B0604020202020204" pitchFamily="34" charset="0"/>
                <a:cs typeface="Arial Narrow" panose="020B0604020202020204" pitchFamily="34" charset="0"/>
              </a:rPr>
              <a:t>(add or subtract rows as needed)</a:t>
            </a:r>
          </a:p>
        </p:txBody>
      </p:sp>
    </p:spTree>
    <p:extLst>
      <p:ext uri="{BB962C8B-B14F-4D97-AF65-F5344CB8AC3E}">
        <p14:creationId xmlns:p14="http://schemas.microsoft.com/office/powerpoint/2010/main" val="2819795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21309</TotalTime>
  <Words>1018</Words>
  <Application>Microsoft Macintosh PowerPoint</Application>
  <PresentationFormat>On-screen Show (4:3)</PresentationFormat>
  <Paragraphs>119</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 Narrow</vt:lpstr>
      <vt:lpstr>Calibri</vt:lpstr>
      <vt:lpstr>Office Theme</vt:lpstr>
      <vt:lpstr>PowerPoint Presentation</vt:lpstr>
      <vt:lpstr>PowerPoint Presentation</vt:lpstr>
      <vt:lpstr>PowerPoint Presentation</vt:lpstr>
      <vt:lpstr>PowerPoint Presentation</vt:lpstr>
    </vt:vector>
  </TitlesOfParts>
  <Company>IIT Design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Ames</dc:creator>
  <cp:lastModifiedBy>Grabmeier, Jenny</cp:lastModifiedBy>
  <cp:revision>57</cp:revision>
  <cp:lastPrinted>2019-04-16T11:40:44Z</cp:lastPrinted>
  <dcterms:created xsi:type="dcterms:W3CDTF">2019-04-15T22:29:59Z</dcterms:created>
  <dcterms:modified xsi:type="dcterms:W3CDTF">2022-01-04T16:17:13Z</dcterms:modified>
</cp:coreProperties>
</file>